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notesSlides/notesSlide32.xml" ContentType="application/vnd.openxmlformats-officedocument.presentationml.notesSlide+xml"/>
  <Override PartName="/ppt/tags/tag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4.xml" ContentType="application/vnd.openxmlformats-officedocument.presentationml.tags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565" r:id="rId2"/>
    <p:sldId id="613" r:id="rId3"/>
    <p:sldId id="616" r:id="rId4"/>
    <p:sldId id="615" r:id="rId5"/>
    <p:sldId id="614" r:id="rId6"/>
    <p:sldId id="617" r:id="rId7"/>
    <p:sldId id="690" r:id="rId8"/>
    <p:sldId id="691" r:id="rId9"/>
    <p:sldId id="678" r:id="rId10"/>
    <p:sldId id="692" r:id="rId11"/>
    <p:sldId id="693" r:id="rId12"/>
    <p:sldId id="694" r:id="rId13"/>
    <p:sldId id="713" r:id="rId14"/>
    <p:sldId id="705" r:id="rId15"/>
    <p:sldId id="706" r:id="rId16"/>
    <p:sldId id="707" r:id="rId17"/>
    <p:sldId id="696" r:id="rId18"/>
    <p:sldId id="697" r:id="rId19"/>
    <p:sldId id="698" r:id="rId20"/>
    <p:sldId id="579" r:id="rId21"/>
    <p:sldId id="635" r:id="rId22"/>
    <p:sldId id="637" r:id="rId23"/>
    <p:sldId id="638" r:id="rId24"/>
    <p:sldId id="639" r:id="rId25"/>
    <p:sldId id="682" r:id="rId26"/>
    <p:sldId id="683" r:id="rId27"/>
    <p:sldId id="684" r:id="rId28"/>
    <p:sldId id="685" r:id="rId29"/>
    <p:sldId id="686" r:id="rId30"/>
    <p:sldId id="687" r:id="rId31"/>
    <p:sldId id="688" r:id="rId32"/>
    <p:sldId id="631" r:id="rId33"/>
    <p:sldId id="630" r:id="rId34"/>
    <p:sldId id="593" r:id="rId35"/>
    <p:sldId id="640" r:id="rId36"/>
    <p:sldId id="689" r:id="rId37"/>
    <p:sldId id="681" r:id="rId38"/>
    <p:sldId id="709" r:id="rId39"/>
    <p:sldId id="710" r:id="rId40"/>
    <p:sldId id="711" r:id="rId41"/>
    <p:sldId id="712" r:id="rId42"/>
    <p:sldId id="645" r:id="rId43"/>
    <p:sldId id="605" r:id="rId44"/>
    <p:sldId id="648" r:id="rId45"/>
    <p:sldId id="610" r:id="rId46"/>
    <p:sldId id="679" r:id="rId47"/>
    <p:sldId id="680" r:id="rId48"/>
    <p:sldId id="668" r:id="rId49"/>
    <p:sldId id="651" r:id="rId50"/>
    <p:sldId id="667" r:id="rId51"/>
    <p:sldId id="699" r:id="rId52"/>
    <p:sldId id="708" r:id="rId53"/>
    <p:sldId id="656" r:id="rId54"/>
    <p:sldId id="704" r:id="rId55"/>
  </p:sldIdLst>
  <p:sldSz cx="9144000" cy="6858000" type="screen4x3"/>
  <p:notesSz cx="9369425" cy="7102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FF6600"/>
    <a:srgbClr val="CC0000"/>
    <a:srgbClr val="0000FF"/>
    <a:srgbClr val="CC0066"/>
    <a:srgbClr val="CC3399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0929"/>
  </p:normalViewPr>
  <p:slideViewPr>
    <p:cSldViewPr>
      <p:cViewPr varScale="1">
        <p:scale>
          <a:sx n="74" d="100"/>
          <a:sy n="74" d="100"/>
        </p:scale>
        <p:origin x="129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0084" cy="3945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119" tIns="47060" rIns="94119" bIns="4706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09341" y="0"/>
            <a:ext cx="4060084" cy="3945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119" tIns="47060" rIns="94119" bIns="4706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07893"/>
            <a:ext cx="4060084" cy="3945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119" tIns="47060" rIns="94119" bIns="4706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1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09341" y="6707893"/>
            <a:ext cx="4060084" cy="3945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119" tIns="47060" rIns="94119" bIns="4706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48" charset="-128"/>
              </a:defRPr>
            </a:lvl1pPr>
          </a:lstStyle>
          <a:p>
            <a:pPr>
              <a:defRPr/>
            </a:pPr>
            <a:fld id="{9185124C-E466-44F6-8D0E-EE685E70E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0084" cy="35512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119" tIns="47060" rIns="94119" bIns="4706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09341" y="0"/>
            <a:ext cx="4060084" cy="35512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119" tIns="47060" rIns="94119" bIns="4706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9888" y="533400"/>
            <a:ext cx="3549650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49257" y="3373676"/>
            <a:ext cx="6870912" cy="319611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119" tIns="47060" rIns="94119" bIns="470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7351"/>
            <a:ext cx="4060084" cy="35512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119" tIns="47060" rIns="94119" bIns="4706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09341" y="6747351"/>
            <a:ext cx="4060084" cy="35512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119" tIns="47060" rIns="94119" bIns="4706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48" charset="-128"/>
              </a:defRPr>
            </a:lvl1pPr>
          </a:lstStyle>
          <a:p>
            <a:pPr>
              <a:defRPr/>
            </a:pPr>
            <a:fld id="{53600DB6-6226-47BD-A622-3AA99F6A0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956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D56D29-1AF4-4516-BA09-D54D4B99B137}" type="slidenum">
              <a:rPr lang="en-US" altLang="da-DK" smtClean="0">
                <a:ea typeface="ＭＳ Ｐゴシック" pitchFamily="34" charset="-128"/>
              </a:rPr>
              <a:pPr/>
              <a:t>1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187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961" indent="-30229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10805" indent="-24183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4473" indent="-24183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8141" indent="-24183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48737" indent="-2418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19333" indent="-2418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89929" indent="-2418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60525" indent="-2418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1DEF2B-3579-4AAC-B772-76E7554598A7}" type="slidenum">
              <a:rPr lang="en-US" altLang="da-DK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da-DK" smtClean="0">
              <a:cs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da-DK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8570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4718" indent="-29412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6490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7086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7682" indent="-23529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29C855F-1E79-4B9D-8C9F-5D7579402632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0295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38A2FBC-EABA-4F5E-A91C-4C53C68573B0}" type="slidenum">
              <a:rPr lang="en-US" smtClean="0">
                <a:ea typeface="ＭＳ Ｐゴシック" pitchFamily="34" charset="-128"/>
              </a:rPr>
              <a:pPr/>
              <a:t>13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9230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BE2485-BA53-4780-97E4-4025EC48781A}" type="slidenum">
              <a:rPr lang="fr-FR" altLang="fr-FR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72789F4-0265-40D3-AA5E-532EC1D0D3C6}" type="slidenum">
              <a:rPr lang="fr-FR" altLang="fr-FR"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fr-FR" altLang="fr-FR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9417D20-9C5C-4487-B3E5-AF3DEB131B53}" type="slidenum">
              <a:rPr lang="fr-FR" altLang="fr-FR"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fr-FR" altLang="fr-FR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14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6FC5F29-814E-4D59-9DA6-BB38D752D946}" type="slidenum">
              <a:rPr lang="en-US" altLang="fr-FR"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fr-FR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150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9A6C82D-53E9-4452-B1EF-3F9257A1C0DD}" type="slidenum">
              <a:rPr lang="en-US" altLang="fr-FR" b="1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fr-FR" b="1">
              <a:solidFill>
                <a:srgbClr val="00008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151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52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fr-FR" smtClean="0"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fr-FR" smtClean="0"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8895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49E6CB-33B5-4A03-ADDC-CD260FE39382}" type="slidenum">
              <a:rPr lang="fr-FR" altLang="fr-FR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717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B3467B9-97F0-431A-9582-6BD3CDD04413}" type="slidenum">
              <a:rPr lang="fr-FR" altLang="fr-FR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B8363AD-08C9-445B-B209-834F2C508EC3}" type="slidenum">
              <a:rPr lang="fr-FR" altLang="fr-FR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B1270ED-5FBD-43B3-83FD-0E8DCFE19139}" type="slidenum">
              <a:rPr lang="fr-FR" altLang="fr-FR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717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7DEAF08-A808-4083-9273-C2E989A16DA7}" type="slidenum">
              <a:rPr lang="en-US" altLang="fr-FR"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fr-FR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175" name="Text Box 5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14C1790-FAD7-48C8-A0E2-B004A4C64801}" type="slidenum">
              <a:rPr lang="en-US" altLang="fr-FR" b="1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fr-FR" b="1">
              <a:solidFill>
                <a:srgbClr val="00008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17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4333875"/>
            <a:ext cx="54864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33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A97AC6-AEDE-4751-AA90-2A4B7F0470F9}" type="slidenum">
              <a:rPr lang="fr-FR" altLang="fr-FR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8C485E6-A9BE-4572-ADF5-87A73535F592}" type="slidenum">
              <a:rPr lang="fr-FR" altLang="fr-FR"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fr-FR" altLang="fr-FR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F196A4B-C724-401F-A645-B02F99BA24B0}" type="slidenum">
              <a:rPr lang="fr-FR" altLang="fr-FR"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fr-FR" altLang="fr-FR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51D1D34-3633-4EDE-A425-A34BEC38272E}" type="slidenum">
              <a:rPr lang="en-US" altLang="fr-FR"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fr-FR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198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313ABDF-5AB4-48E7-85CD-06DD04838EE8}" type="slidenum">
              <a:rPr lang="en-US" altLang="fr-FR" b="1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fr-FR" b="1">
              <a:solidFill>
                <a:srgbClr val="00008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9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0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24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4718" indent="-29412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6490" indent="-235298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7086" indent="-235298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7682" indent="-235298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88278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58874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29470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00066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1D02B66-440D-4A65-9BD0-109A4A12BFB0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a-DK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4920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31714" indent="-31863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81067" indent="-25490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94147" indent="-25490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308862" indent="-25490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79458" indent="-2549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50054" indent="-2549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720650" indent="-2549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91246" indent="-2549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7DE457-2ED2-46DE-91CF-270B2E4259DA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9050" y="773113"/>
            <a:ext cx="5143500" cy="3859212"/>
          </a:xfrm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9947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961" indent="-30229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10805" indent="-241834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4473" indent="-241834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8141" indent="-241834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48737" indent="-2418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19333" indent="-2418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89929" indent="-2418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60525" indent="-2418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A892A5-5E7B-4F70-9DA6-BB811D65E348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a-DK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566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AB4A4EF-D746-4641-BAE7-89B81984B8BD}" type="slidenum">
              <a:rPr lang="en-US" altLang="da-DK" smtClean="0">
                <a:ea typeface="ＭＳ Ｐゴシック" pitchFamily="34" charset="-128"/>
              </a:rPr>
              <a:pPr/>
              <a:t>20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877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F5D400A-4058-459C-A26F-FB14B3A6EF4E}" type="slidenum">
              <a:rPr lang="en-US" altLang="da-DK" smtClean="0">
                <a:ea typeface="ＭＳ Ｐゴシック" pitchFamily="34" charset="-128"/>
              </a:rPr>
              <a:pPr/>
              <a:t>2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915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29F9EFA-1F99-48CD-AEAC-EE3B4F51ADBD}" type="slidenum">
              <a:rPr lang="en-US" altLang="da-DK" smtClean="0">
                <a:ea typeface="ＭＳ Ｐゴシック" pitchFamily="34" charset="-128"/>
              </a:rPr>
              <a:pPr/>
              <a:t>21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5818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780030D-F270-4F4A-9451-11D7818070A9}" type="slidenum">
              <a:rPr lang="en-US" altLang="da-DK" smtClean="0">
                <a:ea typeface="ＭＳ Ｐゴシック" pitchFamily="34" charset="-128"/>
              </a:rPr>
              <a:pPr/>
              <a:t>22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8973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F31A1E2-5544-4C35-B6DF-7EA49924D9CE}" type="slidenum">
              <a:rPr lang="en-US" altLang="da-DK" smtClean="0">
                <a:ea typeface="ＭＳ Ｐゴシック" pitchFamily="34" charset="-128"/>
              </a:rPr>
              <a:pPr/>
              <a:t>23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1009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C8E0C2A-B56D-4720-BE2D-9D5338D889AF}" type="slidenum">
              <a:rPr lang="en-US" altLang="da-DK" smtClean="0">
                <a:ea typeface="ＭＳ Ｐゴシック" pitchFamily="34" charset="-128"/>
              </a:rPr>
              <a:pPr/>
              <a:t>24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2036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600DB6-6226-47BD-A622-3AA99F6A065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42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1F682DB-4B72-44CA-BAE9-87A4FDD65505}" type="slidenum">
              <a:rPr lang="en-US" altLang="da-DK" smtClean="0">
                <a:ea typeface="ＭＳ Ｐゴシック" pitchFamily="34" charset="-128"/>
              </a:rPr>
              <a:pPr/>
              <a:t>32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47308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9CC838-9002-4F14-A740-217BB48DCC54}" type="slidenum">
              <a:rPr lang="en-US" altLang="da-DK" smtClean="0">
                <a:ea typeface="ＭＳ Ｐゴシック" pitchFamily="34" charset="-128"/>
              </a:rPr>
              <a:pPr/>
              <a:t>33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6753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CBE6D96-D111-4225-9F98-45C17B0B6B1F}" type="slidenum">
              <a:rPr lang="en-US" altLang="da-DK" smtClean="0">
                <a:ea typeface="ＭＳ Ｐゴシック" pitchFamily="34" charset="-128"/>
              </a:rPr>
              <a:pPr/>
              <a:t>34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56462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8D615E-FF0D-4559-A4FE-8ED031189668}" type="slidenum">
              <a:rPr lang="en-US" altLang="da-DK" smtClean="0">
                <a:ea typeface="ＭＳ Ｐゴシック" pitchFamily="34" charset="-128"/>
              </a:rPr>
              <a:pPr/>
              <a:t>35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12750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997A7E2-9EF0-4139-9BF5-9EF4AC5377BD}" type="slidenum">
              <a:rPr lang="en-US" altLang="da-DK" smtClean="0">
                <a:ea typeface="ＭＳ Ｐゴシック" pitchFamily="34" charset="-128"/>
              </a:rPr>
              <a:pPr/>
              <a:t>36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4950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257BFA-7301-463E-B7B8-BB4C13B9F3E5}" type="slidenum">
              <a:rPr lang="en-US" altLang="da-DK" smtClean="0">
                <a:ea typeface="ＭＳ Ｐゴシック" pitchFamily="34" charset="-128"/>
              </a:rPr>
              <a:pPr/>
              <a:t>3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01384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4718" indent="-29412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6490" indent="-235298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7086" indent="-235298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7682" indent="-235298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88278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58874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29470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00066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183EF4-B140-4364-A5A3-379563CCD7D0}" type="slidenum">
              <a:rPr lang="en-US" altLang="da-DK" sz="1200"/>
              <a:pPr/>
              <a:t>37</a:t>
            </a:fld>
            <a:endParaRPr lang="en-US" altLang="da-DK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16676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F5807-FE02-48AE-986B-5D47538FC2DB}" type="slidenum">
              <a:rPr lang="en-US" smtClean="0">
                <a:ea typeface="ＭＳ Ｐゴシック" pitchFamily="34" charset="-128"/>
              </a:rPr>
              <a:pPr/>
              <a:t>38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8463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F5807-FE02-48AE-986B-5D47538FC2DB}" type="slidenum">
              <a:rPr lang="en-US" smtClean="0">
                <a:ea typeface="ＭＳ Ｐゴシック" pitchFamily="34" charset="-128"/>
              </a:rPr>
              <a:pPr/>
              <a:t>39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7028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F5807-FE02-48AE-986B-5D47538FC2DB}" type="slidenum">
              <a:rPr lang="en-US" smtClean="0">
                <a:ea typeface="ＭＳ Ｐゴシック" pitchFamily="34" charset="-128"/>
              </a:rPr>
              <a:pPr/>
              <a:t>40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26741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29B8E9-686E-4BE9-9CCB-E2D8700A3174}" type="slidenum">
              <a:rPr lang="en-US" altLang="da-DK" smtClean="0">
                <a:ea typeface="ＭＳ Ｐゴシック" pitchFamily="34" charset="-128"/>
              </a:rPr>
              <a:pPr/>
              <a:t>42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3662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5C7F680-BDD4-4856-BC0D-6D582F2EB794}" type="slidenum">
              <a:rPr lang="en-US" altLang="da-DK" smtClean="0">
                <a:ea typeface="ＭＳ Ｐゴシック" pitchFamily="34" charset="-128"/>
              </a:rPr>
              <a:pPr/>
              <a:t>43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10255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F21DBC1-D583-4B95-B57E-2AD7BF7E87C3}" type="slidenum">
              <a:rPr lang="en-US" altLang="da-DK" smtClean="0">
                <a:ea typeface="ＭＳ Ｐゴシック" pitchFamily="34" charset="-128"/>
              </a:rPr>
              <a:pPr/>
              <a:t>46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87963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367A95-E518-4EED-96B2-8FE0429698E3}" type="slidenum">
              <a:rPr lang="en-US" altLang="da-DK" smtClean="0">
                <a:ea typeface="ＭＳ Ｐゴシック" pitchFamily="34" charset="-128"/>
              </a:rPr>
              <a:pPr/>
              <a:t>47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52812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64718" indent="-294122"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76490" indent="-235298"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47086" indent="-235298"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17682" indent="-235298"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88278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58874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529470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000066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E281F48-F9D6-4C94-AF13-90C0C7EB1F88}" type="slidenum">
              <a:rPr lang="en-US" altLang="da-DK" sz="1200"/>
              <a:pPr/>
              <a:t>48</a:t>
            </a:fld>
            <a:endParaRPr lang="en-US" altLang="da-DK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tr-TR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95168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D0B227-FCCC-4AA2-9F52-9F00BB4BDBD5}" type="slidenum">
              <a:rPr lang="en-US" altLang="da-DK" smtClean="0">
                <a:ea typeface="ＭＳ Ｐゴシック" pitchFamily="34" charset="-128"/>
              </a:rPr>
              <a:pPr/>
              <a:t>49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841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C0C8660-726B-43C6-94F2-F6B8F7A5B65F}" type="slidenum">
              <a:rPr lang="en-US" altLang="da-DK" smtClean="0">
                <a:ea typeface="ＭＳ Ｐゴシック" pitchFamily="34" charset="-128"/>
              </a:rPr>
              <a:pPr/>
              <a:t>4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45159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8F60E4-59A0-4C28-B254-5EDA1E530A2C}" type="slidenum">
              <a:rPr lang="en-US" altLang="da-DK" smtClean="0">
                <a:ea typeface="ＭＳ Ｐゴシック" pitchFamily="34" charset="-128"/>
              </a:rPr>
              <a:pPr/>
              <a:t>50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7107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8F60E4-59A0-4C28-B254-5EDA1E530A2C}" type="slidenum">
              <a:rPr lang="en-US" altLang="da-DK" smtClean="0">
                <a:ea typeface="ＭＳ Ｐゴシック" pitchFamily="34" charset="-128"/>
              </a:rPr>
              <a:pPr/>
              <a:t>51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71723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8F60E4-59A0-4C28-B254-5EDA1E530A2C}" type="slidenum">
              <a:rPr lang="en-US" altLang="da-DK" smtClean="0">
                <a:ea typeface="ＭＳ Ｐゴシック" pitchFamily="34" charset="-128"/>
              </a:rPr>
              <a:pPr/>
              <a:t>53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71817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F5807-FE02-48AE-986B-5D47538FC2DB}" type="slidenum">
              <a:rPr lang="en-US" smtClean="0">
                <a:ea typeface="ＭＳ Ｐゴシック" pitchFamily="34" charset="-128"/>
              </a:rPr>
              <a:pPr/>
              <a:t>54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6398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5C23DEA-3927-4FFB-A5A7-9676228334C2}" type="slidenum">
              <a:rPr lang="en-US" altLang="da-DK" smtClean="0">
                <a:ea typeface="ＭＳ Ｐゴシック" pitchFamily="34" charset="-128"/>
              </a:rPr>
              <a:pPr/>
              <a:t>5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9267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D48171A-0900-4845-8808-BCA9B9EDA3D7}" type="slidenum">
              <a:rPr lang="en-US" altLang="da-DK" smtClean="0">
                <a:ea typeface="ＭＳ Ｐゴシック" pitchFamily="34" charset="-128"/>
              </a:rPr>
              <a:pPr/>
              <a:t>6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0486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961" indent="-30229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10805" indent="-24183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4473" indent="-24183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8141" indent="-24183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48737" indent="-2418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19333" indent="-2418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89929" indent="-2418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60525" indent="-2418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152F95-9656-439C-BC09-3E92CF54C3E0}" type="slidenum">
              <a:rPr lang="en-US" altLang="da-DK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da-DK" smtClean="0">
              <a:cs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5232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961" indent="-30229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10805" indent="-24183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4473" indent="-24183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8141" indent="-24183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48737" indent="-2418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19333" indent="-2418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89929" indent="-2418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60525" indent="-2418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B6CA46-0DE3-495E-9BB8-2E9658A4D81F}" type="slidenum">
              <a:rPr lang="en-US" altLang="da-DK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da-DK" smtClean="0">
              <a:cs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da-DK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4192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38B190B-B79B-4D79-8A7D-F706B772D610}" type="slidenum">
              <a:rPr lang="en-US" altLang="da-DK" smtClean="0">
                <a:ea typeface="ＭＳ Ｐゴシック" pitchFamily="34" charset="-128"/>
              </a:rPr>
              <a:pPr/>
              <a:t>9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1133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F013-3771-479F-9F4F-DEBC04DD5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4071F-156B-4517-8814-0EA04B9FA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E0226-93E7-4EB0-8C65-DE332F111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845E3-713F-4B06-B329-68D6B769C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95A3A-4DEC-4490-96EC-C1C1EFBF1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og fire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0D086-FA15-45DF-A478-3BC54C3C2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ét indholdsobjekt og 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F4707-7D47-4421-93AD-402C0D8C0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25869-7F61-4C44-A97F-1F69745D3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5CB43-5975-4A93-9A61-6165BDBE4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9FFCD-1173-4225-8721-5A005B16D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908D0-FD99-4E99-80BB-590E2CD4C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05571-1AA3-4C86-B5AF-5405FB575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D2A3C-0B43-4CE0-8885-BDEF9D6CB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311CA-AE91-40F5-9EB7-36BA62119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5220E-B42E-48A8-811E-712012BC2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smtClean="0"/>
              <a:t>Click to edit Master text styles</a:t>
            </a:r>
          </a:p>
          <a:p>
            <a:pPr lvl="1"/>
            <a:r>
              <a:rPr lang="en-US" altLang="da-DK" smtClean="0"/>
              <a:t>Second level</a:t>
            </a:r>
          </a:p>
          <a:p>
            <a:pPr lvl="2"/>
            <a:r>
              <a:rPr lang="en-US" altLang="da-DK" smtClean="0"/>
              <a:t>Third level</a:t>
            </a:r>
          </a:p>
          <a:p>
            <a:pPr lvl="3"/>
            <a:r>
              <a:rPr lang="en-US" altLang="da-DK" smtClean="0"/>
              <a:t>Fourth level</a:t>
            </a:r>
          </a:p>
          <a:p>
            <a:pPr lvl="4"/>
            <a:r>
              <a:rPr lang="en-US" altLang="da-D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-48" charset="-128"/>
              </a:defRPr>
            </a:lvl1pPr>
          </a:lstStyle>
          <a:p>
            <a:pPr>
              <a:defRPr/>
            </a:pPr>
            <a:fld id="{91A7AA41-B16A-404D-9185-646521182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" y="0"/>
            <a:ext cx="1384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ncb-text only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971800" y="6019800"/>
            <a:ext cx="3816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charity@natocharitybazaar.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hyperlink" Target="mailto:treasurer@natocharitybazaar.or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1.png"/><Relationship Id="rId12" Type="http://schemas.openxmlformats.org/officeDocument/2006/relationships/image" Target="../media/image45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jpg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11" Type="http://schemas.openxmlformats.org/officeDocument/2006/relationships/image" Target="../media/image44.jpeg"/><Relationship Id="rId5" Type="http://schemas.openxmlformats.org/officeDocument/2006/relationships/image" Target="../media/image39.jpeg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4" Type="http://schemas.openxmlformats.org/officeDocument/2006/relationships/hyperlink" Target="http://www.google.be/url?sa=i&amp;rct=j&amp;q=&amp;esrc=s&amp;source=images&amp;cd=&amp;cad=rja&amp;uact=8&amp;docid=J8roOG2yppMF0M&amp;tbnid=Qc7hm9jARVY8wM:&amp;ved=0CAcQjRw&amp;url=http://www.traderstruthrevealed.com/onlinestore/&amp;ei=z6cZVPqEB4Ki8QGD3ICQAw&amp;bvm=bv.75558745,d.bGQ&amp;psig=AFQjCNGsZ4-ZLBb3G_3I4RBCkyDSUFISNw&amp;ust=1411053887055964" TargetMode="External"/><Relationship Id="rId9" Type="http://schemas.openxmlformats.org/officeDocument/2006/relationships/image" Target="../media/image42.png"/><Relationship Id="rId14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be/url?sa=i&amp;rct=j&amp;q=&amp;esrc=s&amp;source=images&amp;cd=&amp;cad=rja&amp;uact=8&amp;docid=J8roOG2yppMF0M&amp;tbnid=Qc7hm9jARVY8wM:&amp;ved=0CAcQjRw&amp;url=http://www.traderstruthrevealed.com/onlinestore/&amp;ei=z6cZVPqEB4Ki8QGD3ICQAw&amp;bvm=bv.75558745,d.bGQ&amp;psig=AFQjCNGsZ4-ZLBb3G_3I4RBCkyDSUFISNw&amp;ust=1411053887055964" TargetMode="External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hyperlink" Target="http://www.stellaartois.com/" TargetMode="External"/><Relationship Id="rId5" Type="http://schemas.openxmlformats.org/officeDocument/2006/relationships/image" Target="../media/image51.jpeg"/><Relationship Id="rId10" Type="http://schemas.openxmlformats.org/officeDocument/2006/relationships/hyperlink" Target="http://www.google.be/url?sa=i&amp;rct=j&amp;q=&amp;esrc=s&amp;source=images&amp;cd=&amp;cad=rja&amp;uact=8&amp;ved=0CAcQjRw&amp;url=http://www.belgianbeercafe.com/bars/spork/beers/stella-artois&amp;ei=1f1EVPTHD-yS7AaOmYC4Dw&amp;bvm=bv.77648437,d.ZWU&amp;psig=AFQjCNESWKSjEWobqKxpEOYN54Af56bUTg&amp;ust=1413893884230292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3.xml"/><Relationship Id="rId7" Type="http://schemas.openxmlformats.org/officeDocument/2006/relationships/hyperlink" Target="http://www.google.be/url?sa=i&amp;rct=j&amp;q=&amp;esrc=s&amp;source=images&amp;cd=&amp;cad=rja&amp;uact=8&amp;docid=J8roOG2yppMF0M&amp;tbnid=Qc7hm9jARVY8wM:&amp;ved=0CAcQjRw&amp;url=http://www.traderstruthrevealed.com/onlinestore/&amp;ei=z6cZVPqEB4Ki8QGD3ICQAw&amp;bvm=bv.75558745,d.bGQ&amp;psig=AFQjCNGsZ4-ZLBb3G_3I4RBCkyDSUFISNw&amp;ust=1411053887055964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3.png"/><Relationship Id="rId5" Type="http://schemas.openxmlformats.org/officeDocument/2006/relationships/hyperlink" Target="http://www.weibel.dk/" TargetMode="Externa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hyperlink" Target="http://www.natocharitybazaar.org/photoalbum/2010/bazaar/images/DSC08513_JPG.jpg" TargetMode="External"/><Relationship Id="rId7" Type="http://schemas.openxmlformats.org/officeDocument/2006/relationships/hyperlink" Target="http://www.natocharitybazaar.org/photoalbum/2009/images/FVL_2770%20copy_JPG.jp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hyperlink" Target="http://www.natocharitybazaar.org/photoalbum/2009/images/FVL_2766%20copy_JPG.jpg" TargetMode="Externa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41.png"/><Relationship Id="rId12" Type="http://schemas.openxmlformats.org/officeDocument/2006/relationships/image" Target="../media/image45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jpg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11" Type="http://schemas.openxmlformats.org/officeDocument/2006/relationships/image" Target="../media/image44.jpeg"/><Relationship Id="rId5" Type="http://schemas.openxmlformats.org/officeDocument/2006/relationships/image" Target="../media/image39.jpeg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4" Type="http://schemas.openxmlformats.org/officeDocument/2006/relationships/hyperlink" Target="http://www.google.be/url?sa=i&amp;rct=j&amp;q=&amp;esrc=s&amp;source=images&amp;cd=&amp;cad=rja&amp;uact=8&amp;docid=J8roOG2yppMF0M&amp;tbnid=Qc7hm9jARVY8wM:&amp;ved=0CAcQjRw&amp;url=http://www.traderstruthrevealed.com/onlinestore/&amp;ei=z6cZVPqEB4Ki8QGD3ICQAw&amp;bvm=bv.75558745,d.bGQ&amp;psig=AFQjCNGsZ4-ZLBb3G_3I4RBCkyDSUFISNw&amp;ust=1411053887055964" TargetMode="External"/><Relationship Id="rId9" Type="http://schemas.openxmlformats.org/officeDocument/2006/relationships/image" Target="../media/image42.png"/><Relationship Id="rId14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harity@natocharitybazaar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charity@natocharitybazaar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00" y="2105025"/>
            <a:ext cx="2008188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0"/>
            <a:ext cx="20574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1752600" y="5638800"/>
            <a:ext cx="5105400" cy="1219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pic>
        <p:nvPicPr>
          <p:cNvPr id="2053" name="Picture 6" descr="ncb-text on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5346700"/>
            <a:ext cx="3975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0487" name="Text Box 4"/>
          <p:cNvSpPr txBox="1">
            <a:spLocks noChangeArrowheads="1"/>
          </p:cNvSpPr>
          <p:nvPr/>
        </p:nvSpPr>
        <p:spPr bwMode="auto">
          <a:xfrm>
            <a:off x="0" y="130175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99"/>
                </a:solidFill>
                <a:latin typeface="+mn-lt"/>
                <a:ea typeface="ＭＳ Ｐゴシック" pitchFamily="-96" charset="-128"/>
              </a:rPr>
              <a:t>General Assembly Meeting</a:t>
            </a:r>
            <a:endParaRPr lang="en-US" sz="4400" b="1" dirty="0">
              <a:solidFill>
                <a:srgbClr val="000000"/>
              </a:solidFill>
              <a:latin typeface="+mn-lt"/>
              <a:ea typeface="ＭＳ Ｐゴシック" pitchFamily="-96" charset="-128"/>
            </a:endParaRPr>
          </a:p>
        </p:txBody>
      </p:sp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4499992" y="6286500"/>
            <a:ext cx="43566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da-DK" sz="1000" dirty="0">
                <a:solidFill>
                  <a:schemeClr val="tx2"/>
                </a:solidFill>
              </a:rPr>
              <a:t>ASBL: 874.358.592 | </a:t>
            </a:r>
            <a:r>
              <a:rPr lang="fr-FR" sz="1000" dirty="0"/>
              <a:t>| Square du Vieux Tilleul 1/4, 1050 Ixelles, </a:t>
            </a:r>
            <a:r>
              <a:rPr lang="fr-FR" sz="1000" dirty="0" err="1"/>
              <a:t>Belgium</a:t>
            </a:r>
            <a:endParaRPr lang="en-US" altLang="da-DK" dirty="0">
              <a:solidFill>
                <a:schemeClr val="tx2"/>
              </a:solidFill>
            </a:endParaRPr>
          </a:p>
        </p:txBody>
      </p:sp>
      <p:sp>
        <p:nvSpPr>
          <p:cNvPr id="660483" name="Rectangle 2"/>
          <p:cNvSpPr>
            <a:spLocks noChangeArrowheads="1"/>
          </p:cNvSpPr>
          <p:nvPr/>
        </p:nvSpPr>
        <p:spPr bwMode="auto">
          <a:xfrm>
            <a:off x="193675" y="1052513"/>
            <a:ext cx="4724400" cy="1220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99"/>
                </a:solidFill>
                <a:latin typeface="+mn-lt"/>
                <a:ea typeface="ＭＳ Ｐゴシック" pitchFamily="-96" charset="-128"/>
              </a:rPr>
              <a:t>10h - 12h</a:t>
            </a:r>
            <a:endParaRPr lang="en-US" sz="3600" b="1" dirty="0">
              <a:solidFill>
                <a:srgbClr val="000099"/>
              </a:solidFill>
              <a:latin typeface="+mn-lt"/>
              <a:ea typeface="ＭＳ Ｐゴシック" pitchFamily="-96" charset="-128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rgbClr val="000099"/>
                </a:solidFill>
                <a:latin typeface="+mn-lt"/>
                <a:ea typeface="ＭＳ Ｐゴシック" pitchFamily="-96" charset="-128"/>
              </a:rPr>
              <a:t>21 </a:t>
            </a:r>
            <a:r>
              <a:rPr lang="en-US" sz="3200" b="1" dirty="0">
                <a:solidFill>
                  <a:srgbClr val="000099"/>
                </a:solidFill>
                <a:latin typeface="+mn-lt"/>
                <a:ea typeface="ＭＳ Ｐゴシック" pitchFamily="-96" charset="-128"/>
              </a:rPr>
              <a:t>October </a:t>
            </a:r>
            <a:r>
              <a:rPr lang="en-US" sz="3200" b="1" dirty="0" smtClean="0">
                <a:solidFill>
                  <a:srgbClr val="000099"/>
                </a:solidFill>
                <a:latin typeface="+mn-lt"/>
                <a:ea typeface="ＭＳ Ｐゴシック" pitchFamily="-96" charset="-128"/>
              </a:rPr>
              <a:t>2014</a:t>
            </a:r>
            <a:endParaRPr lang="en-US" sz="3200" b="1" dirty="0">
              <a:solidFill>
                <a:srgbClr val="000099"/>
              </a:solidFill>
              <a:latin typeface="+mn-lt"/>
              <a:ea typeface="ＭＳ Ｐゴシック" pitchFamily="-96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25700"/>
            <a:ext cx="2912178" cy="4126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55650" y="793750"/>
          <a:ext cx="7772401" cy="550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343"/>
                <a:gridCol w="1110343"/>
                <a:gridCol w="1110343"/>
                <a:gridCol w="1110343"/>
                <a:gridCol w="1110343"/>
                <a:gridCol w="1110343"/>
                <a:gridCol w="1110343"/>
              </a:tblGrid>
              <a:tr h="1463095"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1800" b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1800" b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1800" b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Oct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16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Oct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17</a:t>
                      </a:r>
                    </a:p>
                    <a:p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Lists due for Oct 21 pick-up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Oct 18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</a:tr>
              <a:tr h="111616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 19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 20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 21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 22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 23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 24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 25</a:t>
                      </a:r>
                      <a:endParaRPr lang="en-US" sz="1800" dirty="0"/>
                    </a:p>
                  </a:txBody>
                  <a:tcPr marT="45722" marB="45722"/>
                </a:tc>
              </a:tr>
              <a:tr h="11887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 26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 27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 28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 29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 30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Oct 31</a:t>
                      </a:r>
                    </a:p>
                    <a:p>
                      <a:r>
                        <a:rPr lang="en-US" sz="1800" dirty="0" smtClean="0"/>
                        <a:t>Guest &amp; Helper lists due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Nov 1</a:t>
                      </a:r>
                      <a:endParaRPr lang="en-US" sz="1800" dirty="0"/>
                    </a:p>
                  </a:txBody>
                  <a:tcPr marT="45722" marB="45722"/>
                </a:tc>
              </a:tr>
              <a:tr h="173742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Nov 2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Nov 3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Nov 4</a:t>
                      </a:r>
                    </a:p>
                    <a:p>
                      <a:r>
                        <a:rPr lang="en-US" sz="1800" dirty="0" smtClean="0"/>
                        <a:t>VIP,</a:t>
                      </a:r>
                      <a:r>
                        <a:rPr lang="en-US" sz="1800" baseline="0" dirty="0" smtClean="0"/>
                        <a:t> Music, Delivery lists due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Nov 5 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Nov 6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Nov 7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Nov 8</a:t>
                      </a:r>
                      <a:endParaRPr lang="en-US" sz="1800" dirty="0"/>
                    </a:p>
                  </a:txBody>
                  <a:tcPr marT="45722" marB="45722"/>
                </a:tc>
              </a:tr>
            </a:tbl>
          </a:graphicData>
        </a:graphic>
      </p:graphicFrame>
      <p:sp>
        <p:nvSpPr>
          <p:cNvPr id="21548" name="TextBox 6"/>
          <p:cNvSpPr txBox="1">
            <a:spLocks noChangeArrowheads="1"/>
          </p:cNvSpPr>
          <p:nvPr/>
        </p:nvSpPr>
        <p:spPr bwMode="auto">
          <a:xfrm>
            <a:off x="2484438" y="333375"/>
            <a:ext cx="5616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Guest Access – Important Dates</a:t>
            </a:r>
          </a:p>
        </p:txBody>
      </p:sp>
      <p:sp>
        <p:nvSpPr>
          <p:cNvPr id="21549" name="TextBox 7"/>
          <p:cNvSpPr txBox="1">
            <a:spLocks noChangeArrowheads="1"/>
          </p:cNvSpPr>
          <p:nvPr/>
        </p:nvSpPr>
        <p:spPr bwMode="auto">
          <a:xfrm>
            <a:off x="1835150" y="6237288"/>
            <a:ext cx="5616575" cy="4619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No access lists accepted after Nov 4</a:t>
            </a:r>
          </a:p>
        </p:txBody>
      </p:sp>
    </p:spTree>
    <p:extLst>
      <p:ext uri="{BB962C8B-B14F-4D97-AF65-F5344CB8AC3E}">
        <p14:creationId xmlns:p14="http://schemas.microsoft.com/office/powerpoint/2010/main" val="362730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190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da-DK" smtClean="0"/>
              <a:t>Invitations &amp; Passes</a:t>
            </a:r>
            <a:br>
              <a:rPr lang="en-US" altLang="da-DK" smtClean="0"/>
            </a:br>
            <a:r>
              <a:rPr lang="en-US" altLang="en-US" sz="2000" smtClean="0"/>
              <a:t>Beckie Metelko</a:t>
            </a:r>
            <a:r>
              <a:rPr lang="en-US" altLang="da-DK" smtClean="0"/>
              <a:t/>
            </a:r>
            <a:br>
              <a:rPr lang="en-US" altLang="da-DK" smtClean="0"/>
            </a:br>
            <a:r>
              <a:rPr lang="en-US" altLang="da-DK" sz="1600" smtClean="0"/>
              <a:t>  </a:t>
            </a:r>
            <a:r>
              <a:rPr lang="da-DK" altLang="da-DK" sz="1600" u="sng" smtClean="0">
                <a:hlinkClick r:id="rId3"/>
              </a:rPr>
              <a:t>guest-coordinator@natocharitybazaar.org</a:t>
            </a:r>
            <a:endParaRPr lang="en-US" altLang="da-DK" sz="1600" smtClean="0"/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7402513" cy="26797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GB" altLang="da-DK" sz="28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da-DK" sz="2800" b="1" dirty="0" smtClean="0"/>
              <a:t>Guest and VIP Passes</a:t>
            </a:r>
            <a:endParaRPr lang="en-GB" altLang="da-DK" sz="12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altLang="da-DK" sz="2000" dirty="0" smtClean="0"/>
              <a:t>Only valid on November 16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GB" altLang="da-DK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da-DK" sz="2800" b="1" dirty="0"/>
              <a:t>Helper </a:t>
            </a:r>
            <a:r>
              <a:rPr lang="en-GB" altLang="da-DK" sz="2800" b="1" dirty="0" smtClean="0"/>
              <a:t>Passes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altLang="da-DK" sz="2000" b="1" dirty="0" smtClean="0"/>
              <a:t>Only valid for one day – November 15 OR 16 – YOU specify how many of your allotted passes for each day</a:t>
            </a:r>
            <a:endParaRPr lang="en-GB" altLang="da-DK" sz="2000" b="1" dirty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da-DK" sz="2200" dirty="0"/>
              <a:t>	</a:t>
            </a:r>
            <a:endParaRPr lang="en-GB" altLang="da-DK" sz="2200" dirty="0" smtClean="0"/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GB" altLang="da-DK" sz="1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GB" altLang="da-DK" sz="18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da-DK" sz="1800" dirty="0" smtClean="0"/>
              <a:t/>
            </a:r>
            <a:br>
              <a:rPr lang="en-GB" altLang="da-DK" sz="1800" dirty="0" smtClean="0"/>
            </a:br>
            <a:endParaRPr lang="en-GB" altLang="da-DK" sz="18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da-DK" sz="1400" dirty="0" smtClean="0"/>
              <a:t>	</a:t>
            </a:r>
            <a:endParaRPr lang="en-US" altLang="da-DK" sz="1400" dirty="0" smtClean="0"/>
          </a:p>
        </p:txBody>
      </p:sp>
    </p:spTree>
    <p:extLst>
      <p:ext uri="{BB962C8B-B14F-4D97-AF65-F5344CB8AC3E}">
        <p14:creationId xmlns:p14="http://schemas.microsoft.com/office/powerpoint/2010/main" val="203285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620713"/>
            <a:ext cx="6553200" cy="1143000"/>
          </a:xfrm>
        </p:spPr>
        <p:txBody>
          <a:bodyPr/>
          <a:lstStyle/>
          <a:p>
            <a:pPr eaLnBrk="1" hangingPunct="1"/>
            <a:r>
              <a:rPr lang="nl-NL" altLang="en-US" sz="3600" b="1" smtClean="0"/>
              <a:t>Change Jar</a:t>
            </a:r>
            <a:br>
              <a:rPr lang="nl-NL" altLang="en-US" sz="3600" b="1" smtClean="0"/>
            </a:br>
            <a:r>
              <a:rPr lang="en-US" altLang="en-US" sz="2000" smtClean="0"/>
              <a:t>Beckie Metelko – Vice-President &amp; Guest Access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1488" y="1866900"/>
            <a:ext cx="6502400" cy="37211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000" b="1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1828800" y="1860550"/>
            <a:ext cx="6488113" cy="158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7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492375"/>
            <a:ext cx="22002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819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628800"/>
            <a:ext cx="2952328" cy="42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98425"/>
            <a:ext cx="7207250" cy="1001713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 smtClean="0">
                <a:latin typeface="+mn-lt"/>
              </a:rPr>
              <a:t>On facebook </a:t>
            </a:r>
            <a:r>
              <a:rPr lang="en-GB" sz="2800" b="1" dirty="0">
                <a:solidFill>
                  <a:schemeClr val="accent2"/>
                </a:solidFill>
              </a:rPr>
              <a:t/>
            </a:r>
            <a:br>
              <a:rPr lang="en-GB" sz="2800" b="1" dirty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Beckie Metelko- Administrator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628775" y="1163638"/>
            <a:ext cx="72707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Eksplosion 2 3"/>
          <p:cNvSpPr/>
          <p:nvPr/>
        </p:nvSpPr>
        <p:spPr bwMode="auto">
          <a:xfrm rot="21041370">
            <a:off x="6346551" y="259986"/>
            <a:ext cx="2880319" cy="1697805"/>
          </a:xfrm>
          <a:prstGeom prst="irregularSeal2">
            <a:avLst/>
          </a:prstGeom>
          <a:solidFill>
            <a:srgbClr val="C0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da-DK" sz="18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-96" charset="-128"/>
              </a:rPr>
              <a:t>161</a:t>
            </a:r>
          </a:p>
          <a:p>
            <a:pPr algn="ctr">
              <a:defRPr/>
            </a:pPr>
            <a:r>
              <a:rPr lang="da-DK" sz="18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-96" charset="-128"/>
              </a:rPr>
              <a:t>Members</a:t>
            </a:r>
            <a:endParaRPr lang="da-DK" sz="1800" b="1" dirty="0">
              <a:solidFill>
                <a:schemeClr val="bg1">
                  <a:lumMod val="95000"/>
                </a:schemeClr>
              </a:solidFill>
              <a:ea typeface="ＭＳ Ｐゴシック" pitchFamily="-96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844824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requested to join and have not been added: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Check your Facebook messages for a reply from an administrator asking for your connection with the bazaar.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Or see me after the meeting.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8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990600" y="2924175"/>
            <a:ext cx="71818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 eaLnBrk="0" hangingPunct="0">
              <a:spcBef>
                <a:spcPts val="800"/>
              </a:spcBef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spcBef>
                <a:spcPts val="700"/>
              </a:spcBef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spcBef>
                <a:spcPts val="600"/>
              </a:spcBef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spcBef>
                <a:spcPts val="500"/>
              </a:spcBef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spcBef>
                <a:spcPts val="500"/>
              </a:spcBef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80"/>
              </a:buClr>
              <a:buFont typeface="Arial" panose="020B0604020202020204" pitchFamily="34" charset="0"/>
              <a:buChar char="-"/>
            </a:pPr>
            <a:r>
              <a:rPr lang="en-GB" altLang="fr-FR" sz="280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Treasurer update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5688013"/>
            <a:ext cx="5184775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52388" y="-84772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  <p:grpSp>
        <p:nvGrpSpPr>
          <p:cNvPr id="2053" name="Group 4"/>
          <p:cNvGrpSpPr>
            <a:grpSpLocks/>
          </p:cNvGrpSpPr>
          <p:nvPr/>
        </p:nvGrpSpPr>
        <p:grpSpPr bwMode="auto">
          <a:xfrm>
            <a:off x="2035175" y="152400"/>
            <a:ext cx="6134100" cy="1406525"/>
            <a:chOff x="1282" y="96"/>
            <a:chExt cx="3864" cy="886"/>
          </a:xfrm>
        </p:grpSpPr>
        <p:sp>
          <p:nvSpPr>
            <p:cNvPr id="2055" name="Line 5"/>
            <p:cNvSpPr>
              <a:spLocks noChangeShapeType="1"/>
            </p:cNvSpPr>
            <p:nvPr/>
          </p:nvSpPr>
          <p:spPr bwMode="auto">
            <a:xfrm>
              <a:off x="1308" y="982"/>
              <a:ext cx="3838" cy="0"/>
            </a:xfrm>
            <a:prstGeom prst="line">
              <a:avLst/>
            </a:prstGeom>
            <a:noFill/>
            <a:ln w="3816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1282" y="96"/>
              <a:ext cx="3854" cy="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spcBef>
                  <a:spcPts val="8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fr-FR" sz="3600" b="1" dirty="0">
                  <a:solidFill>
                    <a:srgbClr val="00008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Treasurer Update </a:t>
              </a:r>
              <a:r>
                <a:rPr lang="en-GB" altLang="fr-FR" sz="3600" b="1" dirty="0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/>
              </a:r>
              <a:br>
                <a:rPr lang="en-GB" altLang="fr-FR" sz="3600" b="1" dirty="0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</a:br>
              <a:r>
                <a:rPr lang="en-US" altLang="fr-FR" sz="2000" b="1" dirty="0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Alessandra </a:t>
              </a:r>
              <a:r>
                <a:rPr lang="en-US" altLang="fr-FR" sz="2000" b="1" dirty="0" err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Foresti</a:t>
              </a:r>
              <a:r>
                <a:rPr lang="en-US" altLang="fr-FR" sz="2000" b="1" dirty="0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 </a:t>
              </a:r>
              <a:r>
                <a:rPr lang="en-US" altLang="fr-FR" sz="2000" b="1" dirty="0" smtClean="0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– Treasurer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2000" b="1" dirty="0" smtClean="0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treasurer@natocharitybazaar.org</a:t>
              </a:r>
              <a:endParaRPr lang="en-US" altLang="fr-FR" sz="20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pic>
        <p:nvPicPr>
          <p:cNvPr id="20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380047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383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2051050" y="1628775"/>
            <a:ext cx="6121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fr-FR" b="1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TOTAL INCOME 2014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303463" y="2735263"/>
            <a:ext cx="431958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fr-FR" sz="4400" b="1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17.862 EUROS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fr-FR" sz="1600" b="1">
                <a:solidFill>
                  <a:srgbClr val="1F4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On 20 October 2014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790575" y="5111750"/>
            <a:ext cx="31686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fr-FR" sz="1200" b="1">
                <a:solidFill>
                  <a:srgbClr val="1F4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- Sponsors       			10.027 €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fr-FR" sz="1200" b="1">
                <a:solidFill>
                  <a:srgbClr val="1F4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- Bake Sales			  5.179 €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fr-FR" sz="1200" b="1">
                <a:solidFill>
                  <a:srgbClr val="1F4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- Bank premium         	     	       17 €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fr-FR" sz="1200" b="1">
                <a:solidFill>
                  <a:srgbClr val="1F4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- Small x BIG	   	   	     194 €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fr-FR" sz="1200" b="1">
                <a:solidFill>
                  <a:srgbClr val="1F4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- Fundraising events		 2.445 €</a:t>
            </a:r>
          </a:p>
        </p:txBody>
      </p:sp>
      <p:grpSp>
        <p:nvGrpSpPr>
          <p:cNvPr id="3077" name="Group 4"/>
          <p:cNvGrpSpPr>
            <a:grpSpLocks/>
          </p:cNvGrpSpPr>
          <p:nvPr/>
        </p:nvGrpSpPr>
        <p:grpSpPr bwMode="auto">
          <a:xfrm>
            <a:off x="2035175" y="152400"/>
            <a:ext cx="6134100" cy="1406525"/>
            <a:chOff x="1282" y="96"/>
            <a:chExt cx="3864" cy="886"/>
          </a:xfrm>
        </p:grpSpPr>
        <p:sp>
          <p:nvSpPr>
            <p:cNvPr id="3079" name="Line 5"/>
            <p:cNvSpPr>
              <a:spLocks noChangeShapeType="1"/>
            </p:cNvSpPr>
            <p:nvPr/>
          </p:nvSpPr>
          <p:spPr bwMode="auto">
            <a:xfrm>
              <a:off x="1308" y="982"/>
              <a:ext cx="3838" cy="0"/>
            </a:xfrm>
            <a:prstGeom prst="line">
              <a:avLst/>
            </a:prstGeom>
            <a:noFill/>
            <a:ln w="3816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1282" y="96"/>
              <a:ext cx="3854" cy="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spcBef>
                  <a:spcPts val="8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fr-FR" sz="3600" b="1">
                  <a:solidFill>
                    <a:srgbClr val="00008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Treasurer Update </a:t>
              </a:r>
              <a:r>
                <a:rPr lang="en-GB" altLang="fr-FR" sz="36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/>
              </a:r>
              <a:br>
                <a:rPr lang="en-GB" altLang="fr-FR" sz="36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</a:br>
              <a:r>
                <a:rPr lang="en-US" altLang="fr-FR" sz="20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Alessandra Foresti - Treasurer</a:t>
              </a:r>
            </a:p>
          </p:txBody>
        </p:sp>
      </p:grp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3600450"/>
            <a:ext cx="1655763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018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5688013"/>
            <a:ext cx="5184775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1603375" y="1773238"/>
            <a:ext cx="6569075" cy="181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fr-FR" sz="2800"/>
              <a:t>If you have any questions, please don’t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fr-FR" sz="2800"/>
              <a:t>hesitate to contact the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fr-FR" sz="2800"/>
              <a:t>treasurer, Alessandra, via e-mail at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fr-FR" sz="2800" b="1" u="sng">
                <a:solidFill>
                  <a:srgbClr val="CCCCFF"/>
                </a:solidFill>
                <a:hlinkClick r:id="rId4"/>
              </a:rPr>
              <a:t>treasurer@natocharitybazaar.org</a:t>
            </a:r>
            <a:r>
              <a:rPr lang="en-GB" altLang="fr-FR" sz="2800" b="1"/>
              <a:t>.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4065588"/>
            <a:ext cx="1436687" cy="15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101" name="Group 4"/>
          <p:cNvGrpSpPr>
            <a:grpSpLocks/>
          </p:cNvGrpSpPr>
          <p:nvPr/>
        </p:nvGrpSpPr>
        <p:grpSpPr bwMode="auto">
          <a:xfrm>
            <a:off x="2035175" y="152400"/>
            <a:ext cx="6134100" cy="1406525"/>
            <a:chOff x="1282" y="96"/>
            <a:chExt cx="3864" cy="886"/>
          </a:xfrm>
        </p:grpSpPr>
        <p:sp>
          <p:nvSpPr>
            <p:cNvPr id="4102" name="Line 5"/>
            <p:cNvSpPr>
              <a:spLocks noChangeShapeType="1"/>
            </p:cNvSpPr>
            <p:nvPr/>
          </p:nvSpPr>
          <p:spPr bwMode="auto">
            <a:xfrm>
              <a:off x="1308" y="982"/>
              <a:ext cx="3838" cy="0"/>
            </a:xfrm>
            <a:prstGeom prst="line">
              <a:avLst/>
            </a:prstGeom>
            <a:noFill/>
            <a:ln w="3816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" name="Text Box 9"/>
            <p:cNvSpPr txBox="1">
              <a:spLocks noChangeArrowheads="1"/>
            </p:cNvSpPr>
            <p:nvPr/>
          </p:nvSpPr>
          <p:spPr bwMode="auto">
            <a:xfrm>
              <a:off x="1282" y="96"/>
              <a:ext cx="3854" cy="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spcBef>
                  <a:spcPts val="8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eaLnBrk="0" hangingPunct="0">
                <a:spcBef>
                  <a:spcPts val="7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eaLnBrk="0" hangingPunct="0">
                <a:spcBef>
                  <a:spcPts val="6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eaLnBrk="0" hangingPunct="0">
                <a:spcBef>
                  <a:spcPts val="5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eaLnBrk="0" hangingPunct="0">
                <a:spcBef>
                  <a:spcPts val="5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fr-FR" sz="3600" b="1">
                  <a:solidFill>
                    <a:srgbClr val="00008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Payment of funds into the NCB account </a:t>
              </a:r>
              <a:r>
                <a:rPr lang="en-GB" altLang="fr-FR" sz="36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/>
              </a:r>
              <a:br>
                <a:rPr lang="en-GB" altLang="fr-FR" sz="36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</a:br>
              <a:r>
                <a:rPr lang="en-US" altLang="fr-FR" sz="20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Alessandra Foresti - Treasurer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716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"/>
          <p:cNvSpPr>
            <a:spLocks noChangeArrowheads="1"/>
          </p:cNvSpPr>
          <p:nvPr/>
        </p:nvSpPr>
        <p:spPr bwMode="auto">
          <a:xfrm>
            <a:off x="2514600" y="5562600"/>
            <a:ext cx="28956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en-US" sz="2400"/>
          </a:p>
        </p:txBody>
      </p:sp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549275"/>
            <a:ext cx="6096000" cy="1143000"/>
          </a:xfrm>
        </p:spPr>
        <p:txBody>
          <a:bodyPr/>
          <a:lstStyle/>
          <a:p>
            <a:pPr>
              <a:defRPr/>
            </a:pPr>
            <a:r>
              <a:rPr lang="en-GB" sz="3600" b="1" dirty="0">
                <a:latin typeface="+mn-lt"/>
              </a:rPr>
              <a:t>Web Site </a:t>
            </a:r>
            <a:r>
              <a:rPr lang="en-GB" sz="3600" b="1" dirty="0" smtClean="0">
                <a:latin typeface="+mn-lt"/>
              </a:rPr>
              <a:t>Access </a:t>
            </a:r>
            <a:br>
              <a:rPr lang="en-GB" sz="3600" b="1" dirty="0" smtClean="0">
                <a:latin typeface="+mn-lt"/>
              </a:rPr>
            </a:b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916113"/>
            <a:ext cx="6096000" cy="6858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b="1" smtClean="0">
                <a:solidFill>
                  <a:srgbClr val="C00000"/>
                </a:solidFill>
              </a:rPr>
              <a:t>www.natocharitybazaar.org</a:t>
            </a:r>
          </a:p>
          <a:p>
            <a:pPr>
              <a:lnSpc>
                <a:spcPct val="90000"/>
              </a:lnSpc>
            </a:pPr>
            <a:endParaRPr lang="en-US" altLang="en-US" sz="2800" b="1" smtClean="0">
              <a:solidFill>
                <a:srgbClr val="C00000"/>
              </a:solidFill>
            </a:endParaRPr>
          </a:p>
        </p:txBody>
      </p:sp>
      <p:sp>
        <p:nvSpPr>
          <p:cNvPr id="53253" name="Line 4"/>
          <p:cNvSpPr>
            <a:spLocks noChangeShapeType="1"/>
          </p:cNvSpPr>
          <p:nvPr/>
        </p:nvSpPr>
        <p:spPr bwMode="auto">
          <a:xfrm>
            <a:off x="1828800" y="1828800"/>
            <a:ext cx="648811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508250"/>
            <a:ext cx="2906713" cy="2073275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53255" name="AutoShape 9"/>
          <p:cNvSpPr>
            <a:spLocks noChangeArrowheads="1"/>
          </p:cNvSpPr>
          <p:nvPr/>
        </p:nvSpPr>
        <p:spPr bwMode="auto">
          <a:xfrm>
            <a:off x="5410200" y="3952875"/>
            <a:ext cx="2963863" cy="2822575"/>
          </a:xfrm>
          <a:prstGeom prst="upArrowCallout">
            <a:avLst>
              <a:gd name="adj1" fmla="val 28303"/>
              <a:gd name="adj2" fmla="val 28303"/>
              <a:gd name="adj3" fmla="val 16667"/>
              <a:gd name="adj4" fmla="val 66667"/>
            </a:avLst>
          </a:prstGeom>
          <a:solidFill>
            <a:schemeClr val="bg1"/>
          </a:solidFill>
          <a:ln w="412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User Name: member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Password: member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User Name: members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Password: members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User Name: membre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Password: membre</a:t>
            </a:r>
            <a:endParaRPr lang="en-US" altLang="en-US" sz="2000"/>
          </a:p>
        </p:txBody>
      </p:sp>
      <p:pic>
        <p:nvPicPr>
          <p:cNvPr id="532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01900"/>
            <a:ext cx="5143500" cy="32210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/>
          <p:cNvSpPr>
            <a:spLocks noChangeArrowheads="1"/>
          </p:cNvSpPr>
          <p:nvPr/>
        </p:nvSpPr>
        <p:spPr bwMode="auto">
          <a:xfrm>
            <a:off x="4503738" y="2527300"/>
            <a:ext cx="730250" cy="273050"/>
          </a:xfrm>
          <a:prstGeom prst="ellipse">
            <a:avLst/>
          </a:prstGeom>
          <a:noFill/>
          <a:ln w="19050" algn="ctr">
            <a:solidFill>
              <a:srgbClr val="C51F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a-DK" altLang="en-US" sz="2400"/>
          </a:p>
        </p:txBody>
      </p:sp>
      <p:sp>
        <p:nvSpPr>
          <p:cNvPr id="10" name="Ellipse 9"/>
          <p:cNvSpPr>
            <a:spLocks noChangeArrowheads="1"/>
          </p:cNvSpPr>
          <p:nvPr/>
        </p:nvSpPr>
        <p:spPr bwMode="auto">
          <a:xfrm>
            <a:off x="4787900" y="3525838"/>
            <a:ext cx="446088" cy="273050"/>
          </a:xfrm>
          <a:prstGeom prst="ellipse">
            <a:avLst/>
          </a:prstGeom>
          <a:noFill/>
          <a:ln w="19050" algn="ctr">
            <a:solidFill>
              <a:srgbClr val="C51F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a-DK" altLang="en-US" sz="2400"/>
          </a:p>
        </p:txBody>
      </p:sp>
    </p:spTree>
    <p:extLst>
      <p:ext uri="{BB962C8B-B14F-4D97-AF65-F5344CB8AC3E}">
        <p14:creationId xmlns:p14="http://schemas.microsoft.com/office/powerpoint/2010/main" val="8007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298450"/>
            <a:ext cx="7199313" cy="1143000"/>
          </a:xfrm>
        </p:spPr>
        <p:txBody>
          <a:bodyPr/>
          <a:lstStyle/>
          <a:p>
            <a:pPr eaLnBrk="1" hangingPunct="1"/>
            <a:r>
              <a:rPr lang="en-GB" altLang="en-US" sz="3600" b="1" smtClean="0"/>
              <a:t>Membership Database</a:t>
            </a:r>
            <a:r>
              <a:rPr lang="en-GB" altLang="en-US" sz="2800" b="1" smtClean="0">
                <a:solidFill>
                  <a:schemeClr val="accent2"/>
                </a:solidFill>
              </a:rPr>
              <a:t/>
            </a:r>
            <a:br>
              <a:rPr lang="en-GB" altLang="en-US" sz="2800" b="1" smtClean="0">
                <a:solidFill>
                  <a:schemeClr val="accent2"/>
                </a:solidFill>
              </a:rPr>
            </a:br>
            <a:r>
              <a:rPr lang="en-US" altLang="en-US" sz="2000" b="1" smtClean="0"/>
              <a:t>Trine Lauvsnes</a:t>
            </a:r>
            <a:r>
              <a:rPr lang="en-US" altLang="en-US" sz="2000" smtClean="0">
                <a:solidFill>
                  <a:schemeClr val="accent2"/>
                </a:solidFill>
              </a:rPr>
              <a:t>– Membership Coordinator</a:t>
            </a:r>
            <a:br>
              <a:rPr lang="en-US" altLang="en-US" sz="2000" smtClean="0">
                <a:solidFill>
                  <a:schemeClr val="accent2"/>
                </a:solidFill>
              </a:rPr>
            </a:br>
            <a:r>
              <a:rPr lang="en-US" altLang="en-US" sz="2000" smtClean="0">
                <a:solidFill>
                  <a:schemeClr val="accent2"/>
                </a:solidFill>
              </a:rPr>
              <a:t>membership@natocharitybazaar.org</a:t>
            </a:r>
            <a:endParaRPr lang="en-US" altLang="en-US" sz="2000" smtClean="0"/>
          </a:p>
        </p:txBody>
      </p:sp>
      <p:sp>
        <p:nvSpPr>
          <p:cNvPr id="55299" name="Line 4"/>
          <p:cNvSpPr>
            <a:spLocks noChangeShapeType="1"/>
          </p:cNvSpPr>
          <p:nvPr/>
        </p:nvSpPr>
        <p:spPr bwMode="auto">
          <a:xfrm>
            <a:off x="1739900" y="1446213"/>
            <a:ext cx="719931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530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 t="27403" r="20668" b="13022"/>
          <a:stretch>
            <a:fillRect/>
          </a:stretch>
        </p:blipFill>
        <p:spPr bwMode="auto">
          <a:xfrm>
            <a:off x="1116013" y="1763713"/>
            <a:ext cx="75596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>
            <a:spLocks noChangeArrowheads="1"/>
          </p:cNvSpPr>
          <p:nvPr/>
        </p:nvSpPr>
        <p:spPr bwMode="auto">
          <a:xfrm>
            <a:off x="4284663" y="5445125"/>
            <a:ext cx="2341562" cy="358775"/>
          </a:xfrm>
          <a:prstGeom prst="ellipse">
            <a:avLst/>
          </a:prstGeom>
          <a:noFill/>
          <a:ln w="25400">
            <a:solidFill>
              <a:srgbClr val="C51F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a-DK" altLang="en-US" sz="2400"/>
          </a:p>
        </p:txBody>
      </p:sp>
    </p:spTree>
    <p:extLst>
      <p:ext uri="{BB962C8B-B14F-4D97-AF65-F5344CB8AC3E}">
        <p14:creationId xmlns:p14="http://schemas.microsoft.com/office/powerpoint/2010/main" val="415284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549275"/>
            <a:ext cx="6694487" cy="1143000"/>
          </a:xfrm>
        </p:spPr>
        <p:txBody>
          <a:bodyPr/>
          <a:lstStyle/>
          <a:p>
            <a:r>
              <a:rPr lang="en-GB" altLang="en-US" sz="3600" b="1" smtClean="0"/>
              <a:t>Membership Database</a:t>
            </a:r>
            <a:r>
              <a:rPr lang="en-GB" altLang="en-US" sz="2800" b="1" smtClean="0">
                <a:solidFill>
                  <a:schemeClr val="accent2"/>
                </a:solidFill>
              </a:rPr>
              <a:t/>
            </a:r>
            <a:br>
              <a:rPr lang="en-GB" altLang="en-US" sz="2800" b="1" smtClean="0">
                <a:solidFill>
                  <a:schemeClr val="accent2"/>
                </a:solidFill>
              </a:rPr>
            </a:br>
            <a:r>
              <a:rPr lang="en-US" altLang="en-US" sz="2000" b="1" smtClean="0"/>
              <a:t>Trine Lauvsnes</a:t>
            </a:r>
            <a:r>
              <a:rPr lang="en-US" altLang="en-US" sz="2000" smtClean="0">
                <a:solidFill>
                  <a:schemeClr val="accent2"/>
                </a:solidFill>
              </a:rPr>
              <a:t>– Membership Coordinator</a:t>
            </a:r>
            <a:br>
              <a:rPr lang="en-US" altLang="en-US" sz="2000" smtClean="0">
                <a:solidFill>
                  <a:schemeClr val="accent2"/>
                </a:solidFill>
              </a:rPr>
            </a:br>
            <a:r>
              <a:rPr lang="en-US" altLang="en-US" sz="2000" smtClean="0">
                <a:solidFill>
                  <a:schemeClr val="accent2"/>
                </a:solidFill>
              </a:rPr>
              <a:t>membership@natocharitybazaar.org</a:t>
            </a:r>
            <a:endParaRPr lang="en-US" altLang="en-US" sz="2000" smtClean="0"/>
          </a:p>
        </p:txBody>
      </p:sp>
      <p:sp>
        <p:nvSpPr>
          <p:cNvPr id="57347" name="Line 4"/>
          <p:cNvSpPr>
            <a:spLocks noChangeShapeType="1"/>
          </p:cNvSpPr>
          <p:nvPr/>
        </p:nvSpPr>
        <p:spPr bwMode="auto">
          <a:xfrm>
            <a:off x="1739900" y="1844675"/>
            <a:ext cx="67183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7348" name="Picture 2" descr="C:\Users\Jette\AppData\Local\Temp\SNAGHTML6728f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965325"/>
            <a:ext cx="29813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6" t="15730" r="50552" b="26115"/>
          <a:stretch>
            <a:fillRect/>
          </a:stretch>
        </p:blipFill>
        <p:spPr bwMode="auto">
          <a:xfrm>
            <a:off x="1057275" y="1965325"/>
            <a:ext cx="40338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>
            <a:spLocks noChangeArrowheads="1"/>
          </p:cNvSpPr>
          <p:nvPr/>
        </p:nvSpPr>
        <p:spPr bwMode="auto">
          <a:xfrm>
            <a:off x="1241425" y="5300663"/>
            <a:ext cx="2752725" cy="261937"/>
          </a:xfrm>
          <a:prstGeom prst="ellipse">
            <a:avLst/>
          </a:prstGeom>
          <a:noFill/>
          <a:ln w="25400">
            <a:solidFill>
              <a:srgbClr val="C51F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a-DK" altLang="en-US" sz="2400"/>
          </a:p>
        </p:txBody>
      </p:sp>
    </p:spTree>
    <p:extLst>
      <p:ext uri="{BB962C8B-B14F-4D97-AF65-F5344CB8AC3E}">
        <p14:creationId xmlns:p14="http://schemas.microsoft.com/office/powerpoint/2010/main" val="17765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ktangel 1"/>
          <p:cNvSpPr>
            <a:spLocks noChangeArrowheads="1"/>
          </p:cNvSpPr>
          <p:nvPr/>
        </p:nvSpPr>
        <p:spPr bwMode="auto">
          <a:xfrm>
            <a:off x="1331913" y="5732463"/>
            <a:ext cx="7632700" cy="1009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52400"/>
            <a:ext cx="67691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00099"/>
                </a:solidFill>
                <a:latin typeface="+mn-lt"/>
                <a:ea typeface="Tahoma" pitchFamily="34" charset="0"/>
                <a:cs typeface="Tahoma" pitchFamily="34" charset="0"/>
              </a:rPr>
              <a:t>Agenda</a:t>
            </a:r>
            <a:endParaRPr lang="en-US" sz="3600" b="1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0" y="1282700"/>
            <a:ext cx="7245350" cy="49545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nl-NL" altLang="da-DK" sz="2000" b="1" dirty="0" smtClean="0">
                <a:solidFill>
                  <a:schemeClr val="tx2"/>
                </a:solidFill>
                <a:cs typeface="Tahoma" pitchFamily="34" charset="0"/>
              </a:rPr>
              <a:t>Welcome </a:t>
            </a:r>
            <a:r>
              <a:rPr lang="nl-NL" altLang="da-DK" sz="2000" dirty="0" smtClean="0">
                <a:solidFill>
                  <a:schemeClr val="tx2"/>
                </a:solidFill>
                <a:cs typeface="Tahoma" pitchFamily="34" charset="0"/>
              </a:rPr>
              <a:t>by</a:t>
            </a:r>
            <a:r>
              <a:rPr lang="nl-NL" altLang="da-DK" sz="2000" b="1" dirty="0" smtClean="0">
                <a:solidFill>
                  <a:schemeClr val="tx2"/>
                </a:solidFill>
                <a:cs typeface="Tahoma" pitchFamily="34" charset="0"/>
              </a:rPr>
              <a:t> </a:t>
            </a:r>
            <a:r>
              <a:rPr lang="nl-NL" altLang="da-DK" sz="2000" dirty="0" smtClean="0">
                <a:solidFill>
                  <a:schemeClr val="tx2"/>
                </a:solidFill>
                <a:cs typeface="Tahoma" pitchFamily="34" charset="0"/>
              </a:rPr>
              <a:t>Jimmie Bradshaw</a:t>
            </a:r>
            <a:endParaRPr lang="nl-NL" altLang="da-DK" sz="1600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nl-NL" altLang="da-DK" sz="2000" b="1" dirty="0" smtClean="0">
                <a:solidFill>
                  <a:schemeClr val="tx2"/>
                </a:solidFill>
                <a:cs typeface="Tahoma" pitchFamily="34" charset="0"/>
              </a:rPr>
              <a:t>Welcome and Farewells to Members</a:t>
            </a:r>
          </a:p>
          <a:p>
            <a:pPr lvl="1"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nl-NL" altLang="da-DK" sz="1600" b="1" dirty="0" smtClean="0">
                <a:solidFill>
                  <a:schemeClr val="tx2"/>
                </a:solidFill>
                <a:cs typeface="Tahoma" pitchFamily="34" charset="0"/>
              </a:rPr>
              <a:t>VOTES:</a:t>
            </a:r>
          </a:p>
          <a:p>
            <a:pPr marL="1200150" lvl="3" indent="-342900" eaLnBrk="1" hangingPunct="1">
              <a:lnSpc>
                <a:spcPct val="80000"/>
              </a:lnSpc>
              <a:buFontTx/>
              <a:buAutoNum type="arabicParenR"/>
              <a:tabLst>
                <a:tab pos="2286000" algn="l"/>
              </a:tabLst>
            </a:pPr>
            <a:r>
              <a:rPr lang="nl-NL" altLang="da-DK" sz="1600" b="1" dirty="0" smtClean="0">
                <a:solidFill>
                  <a:schemeClr val="tx2"/>
                </a:solidFill>
                <a:cs typeface="Tahoma" pitchFamily="34" charset="0"/>
              </a:rPr>
              <a:t>Approval of minutes from the GM on 7 October 2014</a:t>
            </a: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Vice-President &amp; Guest Access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 by </a:t>
            </a:r>
            <a:r>
              <a:rPr lang="en-GB" altLang="da-DK" sz="2000" dirty="0" err="1" smtClean="0">
                <a:solidFill>
                  <a:schemeClr val="tx2"/>
                </a:solidFill>
                <a:cs typeface="Tahoma" pitchFamily="34" charset="0"/>
              </a:rPr>
              <a:t>Beckie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 </a:t>
            </a:r>
            <a:r>
              <a:rPr lang="en-GB" altLang="da-DK" sz="2000" dirty="0" err="1" smtClean="0">
                <a:solidFill>
                  <a:schemeClr val="tx2"/>
                </a:solidFill>
                <a:cs typeface="Tahoma" pitchFamily="34" charset="0"/>
              </a:rPr>
              <a:t>Metelko</a:t>
            </a:r>
            <a:endParaRPr lang="en-GB" altLang="da-DK" sz="2000" b="1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Treasurer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 </a:t>
            </a: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Update 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by Alessandra </a:t>
            </a:r>
            <a:r>
              <a:rPr lang="en-GB" altLang="da-DK" sz="2000" dirty="0" err="1" smtClean="0">
                <a:solidFill>
                  <a:schemeClr val="tx2"/>
                </a:solidFill>
                <a:cs typeface="Tahoma" pitchFamily="34" charset="0"/>
              </a:rPr>
              <a:t>Bertozzi</a:t>
            </a:r>
            <a:endParaRPr lang="en-GB" altLang="da-DK" sz="2000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Website Update </a:t>
            </a:r>
            <a:r>
              <a:rPr lang="en-GB" altLang="da-DK" sz="2000" dirty="0" err="1" smtClean="0">
                <a:solidFill>
                  <a:schemeClr val="tx2"/>
                </a:solidFill>
                <a:cs typeface="Tahoma" pitchFamily="34" charset="0"/>
              </a:rPr>
              <a:t>Ludmila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 </a:t>
            </a:r>
            <a:r>
              <a:rPr lang="en-US" sz="2000" dirty="0" err="1"/>
              <a:t>Nováková</a:t>
            </a:r>
            <a:endParaRPr lang="en-GB" altLang="da-DK" sz="2000" b="1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Membership 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by Trine </a:t>
            </a:r>
            <a:r>
              <a:rPr lang="en-GB" altLang="da-DK" sz="2000" dirty="0" err="1" smtClean="0">
                <a:solidFill>
                  <a:schemeClr val="tx2"/>
                </a:solidFill>
                <a:cs typeface="Tahoma" pitchFamily="34" charset="0"/>
              </a:rPr>
              <a:t>Lauvsnes</a:t>
            </a:r>
            <a:endParaRPr lang="en-GB" altLang="da-DK" sz="2000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Bazaar Update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 by Emily </a:t>
            </a:r>
            <a:r>
              <a:rPr lang="en-GB" altLang="da-DK" sz="2000" dirty="0" err="1" smtClean="0">
                <a:solidFill>
                  <a:schemeClr val="tx2"/>
                </a:solidFill>
                <a:cs typeface="Tahoma" pitchFamily="34" charset="0"/>
              </a:rPr>
              <a:t>Michnay</a:t>
            </a:r>
            <a:endParaRPr lang="en-GB" altLang="da-DK" sz="2000" dirty="0" smtClean="0">
              <a:solidFill>
                <a:schemeClr val="tx2"/>
              </a:solidFill>
              <a:cs typeface="Tahoma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tabLst>
                <a:tab pos="2286000" algn="l"/>
              </a:tabLst>
            </a:pPr>
            <a:endParaRPr lang="en-GB" altLang="da-DK" sz="1600" b="1" dirty="0" smtClean="0">
              <a:solidFill>
                <a:schemeClr val="tx2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rgbClr val="C00000"/>
                </a:solidFill>
                <a:cs typeface="Tahoma" pitchFamily="34" charset="0"/>
              </a:rPr>
              <a:t>Coffee Break (</a:t>
            </a:r>
            <a:r>
              <a:rPr lang="en-GB" altLang="da-DK" sz="2000" dirty="0" smtClean="0">
                <a:solidFill>
                  <a:srgbClr val="C00000"/>
                </a:solidFill>
                <a:cs typeface="Tahoma" pitchFamily="34" charset="0"/>
              </a:rPr>
              <a:t>15 minutes)</a:t>
            </a:r>
            <a:br>
              <a:rPr lang="en-GB" altLang="da-DK" sz="2000" dirty="0" smtClean="0">
                <a:solidFill>
                  <a:srgbClr val="C00000"/>
                </a:solidFill>
                <a:cs typeface="Tahoma" pitchFamily="34" charset="0"/>
              </a:rPr>
            </a:br>
            <a:endParaRPr lang="en-GB" altLang="da-DK" sz="2000" b="1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Restaurant Update 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by Christina Arvanitaki</a:t>
            </a:r>
            <a:endParaRPr lang="en-GB" altLang="da-DK" sz="2000" b="1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Tombola Update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 by Carla </a:t>
            </a:r>
            <a:r>
              <a:rPr lang="fr-BE" sz="2000" dirty="0" err="1"/>
              <a:t>Bucalossi</a:t>
            </a:r>
            <a:r>
              <a:rPr lang="fr-BE" sz="2000" dirty="0"/>
              <a:t> </a:t>
            </a:r>
            <a:r>
              <a:rPr lang="fr-BE" sz="2000" dirty="0" err="1"/>
              <a:t>Quatrini</a:t>
            </a:r>
            <a:r>
              <a:rPr lang="fr-BE" sz="2000" dirty="0"/>
              <a:t> </a:t>
            </a:r>
            <a:endParaRPr lang="en-GB" altLang="da-DK" sz="2000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Sponsorship &amp; Event Update 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by Dionysia Leolei</a:t>
            </a: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US" altLang="da-DK" sz="2000" b="1" dirty="0" smtClean="0">
                <a:solidFill>
                  <a:schemeClr val="tx2"/>
                </a:solidFill>
                <a:cs typeface="Tahoma" pitchFamily="34" charset="0"/>
              </a:rPr>
              <a:t>Any other Business and Closing</a:t>
            </a:r>
            <a:r>
              <a:rPr lang="en-US" altLang="da-DK" sz="2000" dirty="0" smtClean="0">
                <a:solidFill>
                  <a:schemeClr val="tx2"/>
                </a:solidFill>
                <a:cs typeface="Tahoma" pitchFamily="34" charset="0"/>
              </a:rPr>
              <a:t> by </a:t>
            </a:r>
            <a:r>
              <a:rPr lang="nl-NL" altLang="da-DK" sz="2000" dirty="0" smtClean="0">
                <a:solidFill>
                  <a:schemeClr val="tx2"/>
                </a:solidFill>
                <a:cs typeface="Tahoma" pitchFamily="34" charset="0"/>
              </a:rPr>
              <a:t>Jimmie Bradshaw </a:t>
            </a:r>
            <a:endParaRPr lang="en-US" altLang="da-DK" sz="2000" dirty="0" smtClean="0">
              <a:solidFill>
                <a:schemeClr val="tx2"/>
              </a:solidFill>
              <a:cs typeface="Tahoma" pitchFamily="34" charset="0"/>
            </a:endParaRPr>
          </a:p>
        </p:txBody>
      </p:sp>
      <p:sp>
        <p:nvSpPr>
          <p:cNvPr id="3077" name="Line 7"/>
          <p:cNvSpPr>
            <a:spLocks noChangeShapeType="1"/>
          </p:cNvSpPr>
          <p:nvPr/>
        </p:nvSpPr>
        <p:spPr bwMode="auto">
          <a:xfrm>
            <a:off x="1763713" y="1181100"/>
            <a:ext cx="67691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214313"/>
            <a:ext cx="6415088" cy="1223962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 smtClean="0">
                <a:latin typeface="+mn-lt"/>
              </a:rPr>
              <a:t>Bazaar Update 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Emily </a:t>
            </a:r>
            <a:r>
              <a:rPr lang="en-US" sz="2000" dirty="0" err="1" smtClean="0">
                <a:solidFill>
                  <a:schemeClr val="accent2"/>
                </a:solidFill>
                <a:latin typeface="+mn-lt"/>
              </a:rPr>
              <a:t>Michnay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- Bazaar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1828800" y="1443038"/>
            <a:ext cx="649763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Tekstboks 7"/>
          <p:cNvSpPr txBox="1">
            <a:spLocks noChangeArrowheads="1"/>
          </p:cNvSpPr>
          <p:nvPr/>
        </p:nvSpPr>
        <p:spPr bwMode="auto">
          <a:xfrm>
            <a:off x="1730375" y="1773238"/>
            <a:ext cx="66246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da-DK" altLang="da-DK" b="1" dirty="0"/>
              <a:t>FINAL </a:t>
            </a:r>
            <a:r>
              <a:rPr lang="da-DK" altLang="da-DK" b="1" dirty="0" smtClean="0"/>
              <a:t>2014 Floor Plan</a:t>
            </a:r>
            <a:endParaRPr lang="da-DK" altLang="da-DK" b="1" dirty="0"/>
          </a:p>
          <a:p>
            <a:pPr marL="342900" indent="-342900">
              <a:buFontTx/>
              <a:buChar char="•"/>
            </a:pPr>
            <a:r>
              <a:rPr lang="en-US" altLang="da-DK" b="1" dirty="0" smtClean="0"/>
              <a:t>Bazaar General Instructions</a:t>
            </a:r>
            <a:endParaRPr lang="en-US" altLang="da-DK" dirty="0"/>
          </a:p>
          <a:p>
            <a:pPr marL="342900" indent="-342900">
              <a:buFontTx/>
              <a:buChar char="•"/>
            </a:pPr>
            <a:r>
              <a:rPr lang="en-US" altLang="da-DK" b="1" dirty="0"/>
              <a:t>Entertainment</a:t>
            </a:r>
          </a:p>
          <a:p>
            <a:pPr marL="342900" indent="-342900">
              <a:buFontTx/>
              <a:buChar char="•"/>
            </a:pPr>
            <a:r>
              <a:rPr lang="en-US" altLang="da-DK" b="1" dirty="0"/>
              <a:t>Thank you NATO Staff + Teen Helpers</a:t>
            </a:r>
          </a:p>
          <a:p>
            <a:pPr marL="342900" indent="-342900">
              <a:buFontTx/>
              <a:buChar char="•"/>
            </a:pPr>
            <a:r>
              <a:rPr lang="en-US" altLang="da-DK" b="1" dirty="0"/>
              <a:t>Bazaar After Sale </a:t>
            </a:r>
          </a:p>
          <a:p>
            <a:pPr marL="342900" indent="-342900">
              <a:buFontTx/>
              <a:buChar char="•"/>
            </a:pPr>
            <a:endParaRPr lang="en-US" altLang="da-D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328" t="21240" r="8492" b="6860"/>
          <a:stretch/>
        </p:blipFill>
        <p:spPr>
          <a:xfrm>
            <a:off x="0" y="692696"/>
            <a:ext cx="9001000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328" t="21240" r="8492" b="6860"/>
          <a:stretch/>
        </p:blipFill>
        <p:spPr>
          <a:xfrm>
            <a:off x="0" y="620688"/>
            <a:ext cx="9001000" cy="5040560"/>
          </a:xfrm>
          <a:prstGeom prst="rect">
            <a:avLst/>
          </a:prstGeom>
        </p:spPr>
      </p:pic>
      <p:sp>
        <p:nvSpPr>
          <p:cNvPr id="24579" name="AutoShape 13"/>
          <p:cNvSpPr>
            <a:spLocks noChangeArrowheads="1"/>
          </p:cNvSpPr>
          <p:nvPr/>
        </p:nvSpPr>
        <p:spPr bwMode="auto">
          <a:xfrm rot="16200000">
            <a:off x="5783659" y="2145333"/>
            <a:ext cx="1052513" cy="11715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24580" name="Text Box 14"/>
          <p:cNvSpPr txBox="1">
            <a:spLocks noChangeArrowheads="1"/>
          </p:cNvSpPr>
          <p:nvPr/>
        </p:nvSpPr>
        <p:spPr bwMode="auto">
          <a:xfrm>
            <a:off x="5148064" y="3257377"/>
            <a:ext cx="2590800" cy="46672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da-DK" dirty="0"/>
              <a:t> NCB Info Table</a:t>
            </a:r>
            <a:endParaRPr lang="en-US" altLang="da-DK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328" t="21240" r="8492" b="6860"/>
          <a:stretch/>
        </p:blipFill>
        <p:spPr>
          <a:xfrm>
            <a:off x="0" y="620688"/>
            <a:ext cx="9001000" cy="5040560"/>
          </a:xfrm>
          <a:prstGeom prst="rect">
            <a:avLst/>
          </a:prstGeom>
        </p:spPr>
      </p:pic>
      <p:sp>
        <p:nvSpPr>
          <p:cNvPr id="25603" name="AutoShape 5"/>
          <p:cNvSpPr>
            <a:spLocks noChangeArrowheads="1"/>
          </p:cNvSpPr>
          <p:nvPr/>
        </p:nvSpPr>
        <p:spPr bwMode="auto">
          <a:xfrm rot="16428337">
            <a:off x="5420819" y="3159030"/>
            <a:ext cx="976313" cy="11715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25604" name="Text Box 6"/>
          <p:cNvSpPr>
            <a:spLocks noGrp="1" noChangeArrowheads="1"/>
          </p:cNvSpPr>
          <p:nvPr>
            <p:ph type="body" sz="half" idx="2"/>
          </p:nvPr>
        </p:nvSpPr>
        <p:spPr>
          <a:xfrm>
            <a:off x="4068286" y="4270778"/>
            <a:ext cx="4876800" cy="9906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da-DK" sz="2200" dirty="0" smtClean="0"/>
              <a:t>Saturday 9:00-11:00 </a:t>
            </a:r>
            <a:br>
              <a:rPr lang="en-US" altLang="da-DK" sz="2200" dirty="0" smtClean="0"/>
            </a:br>
            <a:r>
              <a:rPr lang="en-US" altLang="da-DK" sz="2200" dirty="0" smtClean="0"/>
              <a:t>Handing in of Tombola Prizes</a:t>
            </a:r>
            <a:endParaRPr lang="en-US" altLang="da-DK" sz="29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328" t="21240" r="8492" b="6860"/>
          <a:stretch/>
        </p:blipFill>
        <p:spPr>
          <a:xfrm>
            <a:off x="0" y="620688"/>
            <a:ext cx="9001000" cy="5040560"/>
          </a:xfrm>
          <a:prstGeom prst="rect">
            <a:avLst/>
          </a:prstGeom>
        </p:spPr>
      </p:pic>
      <p:sp>
        <p:nvSpPr>
          <p:cNvPr id="26628" name="Text Box 6"/>
          <p:cNvSpPr>
            <a:spLocks noGrp="1" noChangeArrowheads="1"/>
          </p:cNvSpPr>
          <p:nvPr>
            <p:ph type="body" sz="half" idx="1"/>
          </p:nvPr>
        </p:nvSpPr>
        <p:spPr>
          <a:xfrm>
            <a:off x="3741000" y="2348880"/>
            <a:ext cx="5230813" cy="24765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da-DK" sz="2200" b="1" dirty="0" smtClean="0"/>
              <a:t>Saturday</a:t>
            </a:r>
            <a:endParaRPr lang="en-US" altLang="da-DK" sz="22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da-DK" sz="2200" dirty="0" smtClean="0"/>
              <a:t>11:00h Opening Ceremony rehearsal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da-DK" sz="22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da-DK" sz="2200" b="1" dirty="0" smtClean="0"/>
              <a:t>Sunday</a:t>
            </a:r>
            <a:endParaRPr lang="en-US" altLang="da-DK" sz="22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da-DK" sz="2200" dirty="0" smtClean="0"/>
              <a:t>9:15h Group Photo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da-DK" sz="2200" dirty="0" smtClean="0"/>
              <a:t>9:45h Opening Ceremony</a:t>
            </a:r>
            <a:endParaRPr lang="en-US" altLang="da-DK" sz="2900" b="1" dirty="0" smtClean="0"/>
          </a:p>
        </p:txBody>
      </p:sp>
      <p:sp>
        <p:nvSpPr>
          <p:cNvPr id="26627" name="AutoShape 5"/>
          <p:cNvSpPr>
            <a:spLocks noChangeArrowheads="1"/>
          </p:cNvSpPr>
          <p:nvPr/>
        </p:nvSpPr>
        <p:spPr bwMode="auto">
          <a:xfrm rot="10800000">
            <a:off x="2764687" y="1844824"/>
            <a:ext cx="976313" cy="11715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Bazaar Instructions</a:t>
            </a:r>
            <a:br>
              <a:rPr lang="en-US" dirty="0" smtClean="0"/>
            </a:br>
            <a:r>
              <a:rPr lang="en-US" sz="2400" dirty="0" smtClean="0"/>
              <a:t>Emily </a:t>
            </a:r>
            <a:r>
              <a:rPr lang="en-US" sz="2400" dirty="0" err="1" smtClean="0"/>
              <a:t>Michnay</a:t>
            </a:r>
            <a:r>
              <a:rPr lang="en-US" sz="2400" dirty="0" smtClean="0"/>
              <a:t>, Bazaar Coordinator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emilymichnay@gmail.com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2348880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Bazaar Instructions can be found on the website this </a:t>
            </a:r>
            <a:r>
              <a:rPr lang="en-US" dirty="0" smtClean="0"/>
              <a:t>week</a:t>
            </a:r>
          </a:p>
          <a:p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No tape on paint</a:t>
            </a:r>
          </a:p>
        </p:txBody>
      </p:sp>
    </p:spTree>
    <p:extLst>
      <p:ext uri="{BB962C8B-B14F-4D97-AF65-F5344CB8AC3E}">
        <p14:creationId xmlns:p14="http://schemas.microsoft.com/office/powerpoint/2010/main" val="2595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3"/>
          <a:stretch/>
        </p:blipFill>
        <p:spPr>
          <a:xfrm>
            <a:off x="-1" y="116632"/>
            <a:ext cx="9050622" cy="6737672"/>
          </a:xfrm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 rot="9067820">
            <a:off x="4213877" y="621942"/>
            <a:ext cx="1048321" cy="57606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1520" y="3836726"/>
            <a:ext cx="2590800" cy="830997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da-DK" dirty="0" smtClean="0"/>
              <a:t> Hats NOT hung from ceiling</a:t>
            </a:r>
            <a:endParaRPr lang="en-US" altLang="da-DK" sz="3200" b="1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336123" y="376237"/>
            <a:ext cx="2590800" cy="46672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da-DK" dirty="0" smtClean="0"/>
              <a:t> Sign on Poles</a:t>
            </a:r>
            <a:endParaRPr lang="en-US" altLang="da-DK" sz="3200" b="1" dirty="0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 rot="17112775">
            <a:off x="126906" y="2967320"/>
            <a:ext cx="1048321" cy="57606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84592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58871" cy="6096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 rot="5400000">
            <a:off x="3839638" y="1417229"/>
            <a:ext cx="1048321" cy="57606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922336" y="985837"/>
            <a:ext cx="2590800" cy="120032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da-DK" dirty="0" smtClean="0"/>
              <a:t> Posters leaning against wall (not taped)</a:t>
            </a:r>
            <a:endParaRPr lang="en-US" alt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30267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8" y="764704"/>
            <a:ext cx="9154808" cy="6093296"/>
          </a:xfrm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 rot="5400000">
            <a:off x="3839638" y="1417229"/>
            <a:ext cx="1048321" cy="57606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922335" y="985837"/>
            <a:ext cx="3119461" cy="830997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da-DK" dirty="0" smtClean="0"/>
              <a:t> Shelves for storage and display</a:t>
            </a:r>
            <a:endParaRPr lang="en-US" alt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429003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4704"/>
            <a:ext cx="9154808" cy="6093296"/>
          </a:xfrm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 rot="5400000">
            <a:off x="3782774" y="547047"/>
            <a:ext cx="1048321" cy="57606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808608" y="67546"/>
            <a:ext cx="3507808" cy="830997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da-DK" dirty="0" smtClean="0"/>
              <a:t> Great way to hang garland and other items</a:t>
            </a:r>
            <a:endParaRPr lang="en-US" alt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147605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da-DK" sz="3600" b="1" dirty="0" smtClean="0"/>
              <a:t>Welcome</a:t>
            </a:r>
            <a:r>
              <a:rPr lang="nl-NL" altLang="da-DK" sz="3600" b="1" dirty="0" smtClean="0">
                <a:solidFill>
                  <a:schemeClr val="accent2"/>
                </a:solidFill>
              </a:rPr>
              <a:t> </a:t>
            </a:r>
            <a:r>
              <a:rPr lang="en-US" altLang="da-DK" dirty="0" smtClean="0"/>
              <a:t/>
            </a:r>
            <a:br>
              <a:rPr lang="en-US" altLang="da-DK" dirty="0" smtClean="0"/>
            </a:br>
            <a:r>
              <a:rPr lang="en-US" altLang="da-DK" sz="2000" dirty="0" smtClean="0"/>
              <a:t>Jimmie Bradshaw  - President</a:t>
            </a:r>
            <a:br>
              <a:rPr lang="en-US" altLang="da-DK" sz="2000" dirty="0" smtClean="0"/>
            </a:br>
            <a:r>
              <a:rPr lang="en-US" altLang="da-DK" sz="2000" dirty="0" smtClean="0"/>
              <a:t>president@natocharitybazaar.org</a:t>
            </a:r>
          </a:p>
        </p:txBody>
      </p:sp>
      <p:sp>
        <p:nvSpPr>
          <p:cNvPr id="4099" name="Line 4"/>
          <p:cNvSpPr>
            <a:spLocks noChangeShapeType="1"/>
          </p:cNvSpPr>
          <p:nvPr/>
        </p:nvSpPr>
        <p:spPr bwMode="auto">
          <a:xfrm>
            <a:off x="1828800" y="1828800"/>
            <a:ext cx="6096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2" descr="F:\NATO Charity Bazaar 2013\Board Meetings\APR 09\jimm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5363" y="2349500"/>
            <a:ext cx="2592387" cy="32400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6" y="762702"/>
            <a:ext cx="9157816" cy="6095298"/>
          </a:xfrm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 rot="10800000">
            <a:off x="5125847" y="688747"/>
            <a:ext cx="1048321" cy="57606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650008" y="-53975"/>
            <a:ext cx="3507808" cy="830997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da-DK" dirty="0" smtClean="0"/>
              <a:t> Signs hanging from wood, NOT ceiling</a:t>
            </a:r>
            <a:endParaRPr lang="en-US" alt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41684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5"/>
            <a:ext cx="9154808" cy="6093296"/>
          </a:xfrm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619672" y="1619673"/>
            <a:ext cx="1048321" cy="57606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0847" y="1080455"/>
            <a:ext cx="3507808" cy="46166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da-DK" dirty="0" smtClean="0"/>
              <a:t> Great back-drop</a:t>
            </a:r>
            <a:endParaRPr lang="en-US" alt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397156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6"/>
          <p:cNvSpPr>
            <a:spLocks noGrp="1" noChangeArrowheads="1"/>
          </p:cNvSpPr>
          <p:nvPr>
            <p:ph type="title"/>
          </p:nvPr>
        </p:nvSpPr>
        <p:spPr>
          <a:xfrm>
            <a:off x="1908175" y="258763"/>
            <a:ext cx="6551613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 smtClean="0">
                <a:latin typeface="+mn-lt"/>
              </a:rPr>
              <a:t>Thanking  NATO Staff</a:t>
            </a:r>
            <a:endParaRPr lang="en-US" sz="3600" b="1" dirty="0" smtClean="0">
              <a:latin typeface="+mn-lt"/>
            </a:endParaRPr>
          </a:p>
        </p:txBody>
      </p:sp>
      <p:sp>
        <p:nvSpPr>
          <p:cNvPr id="28675" name="Text Box 9"/>
          <p:cNvSpPr txBox="1">
            <a:spLocks noChangeArrowheads="1"/>
          </p:cNvSpPr>
          <p:nvPr/>
        </p:nvSpPr>
        <p:spPr bwMode="auto">
          <a:xfrm>
            <a:off x="2627313" y="1557338"/>
            <a:ext cx="7921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a-DK" sz="3200" b="1">
                <a:cs typeface="Arial" charset="0"/>
              </a:rPr>
              <a:t>#1</a:t>
            </a:r>
          </a:p>
        </p:txBody>
      </p:sp>
      <p:sp>
        <p:nvSpPr>
          <p:cNvPr id="28676" name="Rectangle 16"/>
          <p:cNvSpPr>
            <a:spLocks noChangeArrowheads="1"/>
          </p:cNvSpPr>
          <p:nvPr/>
        </p:nvSpPr>
        <p:spPr bwMode="auto">
          <a:xfrm>
            <a:off x="1524000" y="4419600"/>
            <a:ext cx="1295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>
              <a:cs typeface="Arial" charset="0"/>
            </a:endParaRPr>
          </a:p>
        </p:txBody>
      </p:sp>
      <p:sp>
        <p:nvSpPr>
          <p:cNvPr id="28677" name="Line 7"/>
          <p:cNvSpPr>
            <a:spLocks noChangeShapeType="1"/>
          </p:cNvSpPr>
          <p:nvPr/>
        </p:nvSpPr>
        <p:spPr bwMode="auto">
          <a:xfrm>
            <a:off x="1908175" y="1431925"/>
            <a:ext cx="64785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ktangel 4"/>
          <p:cNvSpPr/>
          <p:nvPr/>
        </p:nvSpPr>
        <p:spPr>
          <a:xfrm>
            <a:off x="3563938" y="2303463"/>
            <a:ext cx="5400675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85850" lvl="2" eaLnBrk="1" hangingPunct="1">
              <a:spcAft>
                <a:spcPts val="600"/>
              </a:spcAft>
              <a:defRPr/>
            </a:pPr>
            <a:r>
              <a:rPr lang="en-GB" altLang="da-DK" b="1" dirty="0">
                <a:solidFill>
                  <a:schemeClr val="tx2"/>
                </a:solidFill>
              </a:rPr>
              <a:t>For all helping NATO Staff during the Bazaar Weekend</a:t>
            </a:r>
          </a:p>
          <a:p>
            <a:pPr marL="1428750" lvl="2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2000" b="1" dirty="0">
                <a:solidFill>
                  <a:srgbClr val="FFC000"/>
                </a:solidFill>
              </a:rPr>
              <a:t>Yellow</a:t>
            </a:r>
            <a:r>
              <a:rPr lang="en-GB" altLang="da-DK" sz="2000" b="1" dirty="0">
                <a:solidFill>
                  <a:schemeClr val="tx2"/>
                </a:solidFill>
              </a:rPr>
              <a:t> on Saturday</a:t>
            </a:r>
          </a:p>
          <a:p>
            <a:pPr marL="1428750" lvl="2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Purple</a:t>
            </a:r>
            <a:r>
              <a:rPr lang="en-GB" altLang="da-DK" sz="2000" b="1" dirty="0">
                <a:solidFill>
                  <a:schemeClr val="tx2"/>
                </a:solidFill>
              </a:rPr>
              <a:t> on Sunday</a:t>
            </a:r>
            <a:endParaRPr lang="en-GB" altLang="da-DK" sz="2000" dirty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35620" r="21222" b="21240"/>
          <a:stretch>
            <a:fillRect/>
          </a:stretch>
        </p:blipFill>
        <p:spPr bwMode="auto">
          <a:xfrm>
            <a:off x="1168400" y="2266950"/>
            <a:ext cx="33020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6"/>
          <p:cNvSpPr>
            <a:spLocks noGrp="1" noChangeArrowheads="1"/>
          </p:cNvSpPr>
          <p:nvPr>
            <p:ph type="title"/>
          </p:nvPr>
        </p:nvSpPr>
        <p:spPr>
          <a:xfrm>
            <a:off x="1908175" y="258763"/>
            <a:ext cx="6551613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 smtClean="0">
                <a:latin typeface="+mn-lt"/>
              </a:rPr>
              <a:t>Thanking  NATO Staff</a:t>
            </a:r>
            <a:endParaRPr lang="en-US" sz="3600" b="1" dirty="0" smtClean="0">
              <a:latin typeface="+mn-lt"/>
            </a:endParaRPr>
          </a:p>
        </p:txBody>
      </p:sp>
      <p:sp>
        <p:nvSpPr>
          <p:cNvPr id="29699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2017713" y="2155825"/>
            <a:ext cx="5507037" cy="1608138"/>
          </a:xfrm>
        </p:spPr>
        <p:txBody>
          <a:bodyPr/>
          <a:lstStyle/>
          <a:p>
            <a:pPr marL="1085850" lvl="2" eaLnBrk="1" hangingPunct="1">
              <a:spcAft>
                <a:spcPts val="600"/>
              </a:spcAft>
              <a:buFontTx/>
              <a:buNone/>
            </a:pPr>
            <a:r>
              <a:rPr lang="en-GB" altLang="da-DK" b="1" dirty="0" smtClean="0">
                <a:solidFill>
                  <a:schemeClr val="tx2"/>
                </a:solidFill>
              </a:rPr>
              <a:t>Thank You Gift</a:t>
            </a:r>
          </a:p>
          <a:p>
            <a:pPr marL="1085850" lvl="2" eaLnBrk="1" hangingPunct="1">
              <a:spcAft>
                <a:spcPts val="600"/>
              </a:spcAft>
              <a:buFontTx/>
              <a:buNone/>
            </a:pPr>
            <a:r>
              <a:rPr lang="en-GB" altLang="da-DK" sz="2000" b="1" dirty="0" smtClean="0">
                <a:solidFill>
                  <a:schemeClr val="tx2"/>
                </a:solidFill>
              </a:rPr>
              <a:t>One</a:t>
            </a:r>
            <a:r>
              <a:rPr lang="en-GB" altLang="da-DK" sz="2000" dirty="0" smtClean="0">
                <a:solidFill>
                  <a:schemeClr val="tx2"/>
                </a:solidFill>
              </a:rPr>
              <a:t> (1) bottle per nation</a:t>
            </a:r>
          </a:p>
          <a:p>
            <a:pPr marL="1085850" lvl="2" eaLnBrk="1" hangingPunct="1">
              <a:spcAft>
                <a:spcPts val="600"/>
              </a:spcAft>
              <a:buFontTx/>
              <a:buNone/>
            </a:pPr>
            <a:r>
              <a:rPr lang="en-GB" altLang="da-DK" sz="2000" b="1" dirty="0" smtClean="0">
                <a:solidFill>
                  <a:schemeClr val="tx2"/>
                </a:solidFill>
              </a:rPr>
              <a:t>DUE:</a:t>
            </a:r>
            <a:r>
              <a:rPr lang="en-GB" altLang="da-DK" sz="2000" dirty="0" smtClean="0">
                <a:solidFill>
                  <a:schemeClr val="tx2"/>
                </a:solidFill>
              </a:rPr>
              <a:t>   </a:t>
            </a:r>
            <a:r>
              <a:rPr lang="en-GB" altLang="da-DK" sz="2000" b="1" dirty="0" smtClean="0">
                <a:solidFill>
                  <a:srgbClr val="C00000"/>
                </a:solidFill>
              </a:rPr>
              <a:t>TODAY</a:t>
            </a:r>
            <a:r>
              <a:rPr lang="en-GB" altLang="da-DK" sz="2000" dirty="0" smtClean="0">
                <a:solidFill>
                  <a:schemeClr val="tx2"/>
                </a:solidFill>
              </a:rPr>
              <a:t> </a:t>
            </a:r>
          </a:p>
          <a:p>
            <a:pPr eaLnBrk="1" hangingPunct="1"/>
            <a:endParaRPr lang="en-US" altLang="da-DK" sz="2400" dirty="0" smtClean="0">
              <a:solidFill>
                <a:schemeClr val="tx2"/>
              </a:solidFill>
            </a:endParaRPr>
          </a:p>
        </p:txBody>
      </p:sp>
      <p:sp>
        <p:nvSpPr>
          <p:cNvPr id="29700" name="Text Box 11"/>
          <p:cNvSpPr txBox="1">
            <a:spLocks noChangeArrowheads="1"/>
          </p:cNvSpPr>
          <p:nvPr/>
        </p:nvSpPr>
        <p:spPr bwMode="auto">
          <a:xfrm>
            <a:off x="2771775" y="1557338"/>
            <a:ext cx="720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a-DK" sz="3200" b="1">
                <a:cs typeface="Arial" charset="0"/>
              </a:rPr>
              <a:t>#2</a:t>
            </a:r>
          </a:p>
        </p:txBody>
      </p:sp>
      <p:sp>
        <p:nvSpPr>
          <p:cNvPr id="29701" name="Rectangle 16"/>
          <p:cNvSpPr>
            <a:spLocks noChangeArrowheads="1"/>
          </p:cNvSpPr>
          <p:nvPr/>
        </p:nvSpPr>
        <p:spPr bwMode="auto">
          <a:xfrm>
            <a:off x="1524000" y="4419600"/>
            <a:ext cx="1295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>
              <a:cs typeface="Arial" charset="0"/>
            </a:endParaRPr>
          </a:p>
        </p:txBody>
      </p:sp>
      <p:sp>
        <p:nvSpPr>
          <p:cNvPr id="29702" name="Line 7"/>
          <p:cNvSpPr>
            <a:spLocks noChangeShapeType="1"/>
          </p:cNvSpPr>
          <p:nvPr/>
        </p:nvSpPr>
        <p:spPr bwMode="auto">
          <a:xfrm>
            <a:off x="1908175" y="1431925"/>
            <a:ext cx="64785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03" name="Gruppe 2"/>
          <p:cNvGrpSpPr>
            <a:grpSpLocks/>
          </p:cNvGrpSpPr>
          <p:nvPr/>
        </p:nvGrpSpPr>
        <p:grpSpPr bwMode="auto">
          <a:xfrm>
            <a:off x="1936750" y="2228850"/>
            <a:ext cx="908050" cy="2803525"/>
            <a:chOff x="5097463" y="2228850"/>
            <a:chExt cx="908050" cy="2803525"/>
          </a:xfrm>
        </p:grpSpPr>
        <p:pic>
          <p:nvPicPr>
            <p:cNvPr id="2970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97463" y="2228850"/>
              <a:ext cx="908050" cy="280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21288" y="3378200"/>
              <a:ext cx="674687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0"/>
          <p:cNvSpPr txBox="1">
            <a:spLocks noChangeArrowheads="1"/>
          </p:cNvSpPr>
          <p:nvPr/>
        </p:nvSpPr>
        <p:spPr bwMode="auto">
          <a:xfrm>
            <a:off x="2019300" y="3557588"/>
            <a:ext cx="665638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endParaRPr lang="en-US" altLang="da-DK" sz="2400" kern="0" dirty="0" smtClean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1920" y="3933056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Box &amp; Sign-In sheet next to guest pass pick-up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79400"/>
            <a:ext cx="6846888" cy="1143000"/>
          </a:xfrm>
        </p:spPr>
        <p:txBody>
          <a:bodyPr/>
          <a:lstStyle/>
          <a:p>
            <a:pPr eaLnBrk="1" hangingPunct="1"/>
            <a:r>
              <a:rPr lang="en-US" altLang="da-DK" sz="3600" b="1" smtClean="0"/>
              <a:t>Bazaar After Sale</a:t>
            </a:r>
            <a:endParaRPr lang="en-US" altLang="da-DK" sz="180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4225" y="1530350"/>
            <a:ext cx="6694488" cy="44640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 smtClean="0"/>
              <a:t>Sign Up at </a:t>
            </a:r>
            <a:r>
              <a:rPr lang="en-US" b="1" dirty="0"/>
              <a:t>6</a:t>
            </a:r>
            <a:r>
              <a:rPr lang="en-US" b="1" dirty="0" smtClean="0"/>
              <a:t> November meeting</a:t>
            </a:r>
          </a:p>
          <a:p>
            <a:pPr eaLnBrk="1" hangingPunct="1">
              <a:buFontTx/>
              <a:buNone/>
              <a:defRPr/>
            </a:pPr>
            <a:endParaRPr lang="en-US" sz="2800" dirty="0" smtClean="0"/>
          </a:p>
          <a:p>
            <a:pPr eaLnBrk="1" hangingPunct="1">
              <a:buFontTx/>
              <a:buNone/>
              <a:defRPr/>
            </a:pPr>
            <a:r>
              <a:rPr lang="en-US" sz="2400" b="1" dirty="0" smtClean="0"/>
              <a:t>Dates</a:t>
            </a:r>
            <a:r>
              <a:rPr lang="en-US" sz="2400" dirty="0" smtClean="0"/>
              <a:t>: Nov 24-28 | Monday - Friday</a:t>
            </a:r>
          </a:p>
          <a:p>
            <a:pPr eaLnBrk="1" hangingPunct="1">
              <a:buFontTx/>
              <a:buNone/>
              <a:defRPr/>
            </a:pPr>
            <a:r>
              <a:rPr lang="en-US" sz="2400" b="1" dirty="0" smtClean="0"/>
              <a:t>Time</a:t>
            </a:r>
            <a:r>
              <a:rPr lang="en-US" sz="2400" dirty="0" smtClean="0"/>
              <a:t>:  10h00 - 14h00 </a:t>
            </a:r>
          </a:p>
          <a:p>
            <a:pPr eaLnBrk="1" hangingPunct="1">
              <a:buFontTx/>
              <a:buNone/>
              <a:defRPr/>
            </a:pPr>
            <a:r>
              <a:rPr lang="en-US" sz="2400" b="1" dirty="0" smtClean="0"/>
              <a:t>Participants</a:t>
            </a:r>
            <a:r>
              <a:rPr lang="en-US" sz="2400" dirty="0" smtClean="0"/>
              <a:t>: 5 nations per day </a:t>
            </a:r>
          </a:p>
          <a:p>
            <a:pPr eaLnBrk="1" hangingPunct="1">
              <a:buFontTx/>
              <a:buNone/>
              <a:defRPr/>
            </a:pPr>
            <a:r>
              <a:rPr lang="en-US" sz="2400" b="1" dirty="0" smtClean="0"/>
              <a:t>Location: </a:t>
            </a:r>
            <a:r>
              <a:rPr lang="en-US" sz="2400" dirty="0" smtClean="0"/>
              <a:t>Press Hall (ING Bank area)</a:t>
            </a:r>
          </a:p>
          <a:p>
            <a:pPr eaLnBrk="1" hangingPunct="1">
              <a:buFontTx/>
              <a:buNone/>
              <a:defRPr/>
            </a:pPr>
            <a:endParaRPr lang="en-US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Each nation gets 2-3 tables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Everyone needs to be self sufficient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1828800" y="1438275"/>
            <a:ext cx="68468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79400"/>
            <a:ext cx="6846888" cy="1143000"/>
          </a:xfrm>
        </p:spPr>
        <p:txBody>
          <a:bodyPr/>
          <a:lstStyle/>
          <a:p>
            <a:pPr eaLnBrk="1" hangingPunct="1"/>
            <a:r>
              <a:rPr lang="en-US" altLang="da-DK" sz="3600" b="1" smtClean="0"/>
              <a:t>Bazaar After Sale Schedule</a:t>
            </a:r>
            <a:endParaRPr lang="en-US" altLang="da-DK" sz="1800" smtClean="0"/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1763713" y="1438275"/>
            <a:ext cx="6991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542" t="25349" r="23989" b="6859"/>
          <a:stretch/>
        </p:blipFill>
        <p:spPr>
          <a:xfrm>
            <a:off x="827584" y="1551783"/>
            <a:ext cx="7416824" cy="5263553"/>
          </a:xfrm>
          <a:prstGeom prst="rect">
            <a:avLst/>
          </a:prstGeom>
        </p:spPr>
      </p:pic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0138" y="1838812"/>
            <a:ext cx="1008062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kstboks 1"/>
          <p:cNvSpPr txBox="1">
            <a:spLocks noChangeArrowheads="1"/>
          </p:cNvSpPr>
          <p:nvPr/>
        </p:nvSpPr>
        <p:spPr bwMode="auto">
          <a:xfrm>
            <a:off x="1223677" y="5979319"/>
            <a:ext cx="6624638" cy="460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altLang="da-DK" b="1" dirty="0">
                <a:solidFill>
                  <a:srgbClr val="C00000"/>
                </a:solidFill>
              </a:rPr>
              <a:t>SIGN UP AT 6</a:t>
            </a:r>
            <a:r>
              <a:rPr lang="da-DK" altLang="da-DK" b="1" dirty="0" smtClean="0">
                <a:solidFill>
                  <a:srgbClr val="C00000"/>
                </a:solidFill>
              </a:rPr>
              <a:t> </a:t>
            </a:r>
            <a:r>
              <a:rPr lang="da-DK" altLang="da-DK" b="1" dirty="0">
                <a:solidFill>
                  <a:srgbClr val="C00000"/>
                </a:solidFill>
              </a:rPr>
              <a:t>NOVEMBER MEETING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ire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25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atin typeface="+mn-lt"/>
              </a:rPr>
              <a:t>Entertainment 201</a:t>
            </a:r>
            <a:r>
              <a:rPr lang="hr-HR" sz="3600" b="1" dirty="0" smtClean="0">
                <a:latin typeface="+mn-lt"/>
              </a:rPr>
              <a:t>4</a:t>
            </a:r>
            <a:endParaRPr lang="en-US" sz="3600" b="1" dirty="0" smtClean="0">
              <a:latin typeface="+mn-lt"/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198" y="3889369"/>
            <a:ext cx="5246687" cy="1228736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da-DK" sz="2400" b="1" dirty="0" smtClean="0"/>
              <a:t>We are still looking for music or dance groups from your country to perform at the bazaar</a:t>
            </a:r>
            <a:r>
              <a:rPr lang="en-US" altLang="da-DK" sz="2700" dirty="0" smtClean="0"/>
              <a:t>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altLang="da-DK" sz="1000" b="1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da-DK" sz="2400" b="1" dirty="0" smtClean="0"/>
              <a:t>Musician </a:t>
            </a:r>
            <a:r>
              <a:rPr lang="en-US" altLang="da-DK" sz="2400" b="1" dirty="0"/>
              <a:t>Passes valid for Sunday </a:t>
            </a:r>
            <a:r>
              <a:rPr lang="en-US" altLang="da-DK" sz="2400" b="1" dirty="0" smtClean="0"/>
              <a:t>only</a:t>
            </a:r>
            <a:endParaRPr lang="en-US" altLang="da-DK" sz="2700" dirty="0"/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da-DK" altLang="da-DK" sz="2400" b="1" dirty="0" smtClean="0"/>
              <a:t>Send</a:t>
            </a:r>
            <a:r>
              <a:rPr lang="hr-HR" altLang="da-DK" sz="2400" b="1" dirty="0" smtClean="0"/>
              <a:t> Vedran</a:t>
            </a:r>
            <a:r>
              <a:rPr lang="da-DK" altLang="da-DK" sz="2400" b="1" dirty="0" smtClean="0"/>
              <a:t> an e-mail at</a:t>
            </a:r>
            <a:r>
              <a:rPr lang="da-DK" altLang="da-DK" sz="2700" dirty="0" smtClean="0"/>
              <a:t>:</a:t>
            </a:r>
            <a:endParaRPr lang="en-US" altLang="da-DK" sz="2700" dirty="0" smtClean="0"/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da-DK" sz="2300" dirty="0" smtClean="0">
                <a:solidFill>
                  <a:srgbClr val="C00000"/>
                </a:solidFill>
              </a:rPr>
              <a:t>entertainment@natocharitybazaar.org</a:t>
            </a:r>
          </a:p>
        </p:txBody>
      </p:sp>
      <p:sp>
        <p:nvSpPr>
          <p:cNvPr id="27653" name="Rektangel 1"/>
          <p:cNvSpPr>
            <a:spLocks noChangeArrowheads="1"/>
          </p:cNvSpPr>
          <p:nvPr/>
        </p:nvSpPr>
        <p:spPr bwMode="auto">
          <a:xfrm>
            <a:off x="107950" y="1557338"/>
            <a:ext cx="57594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altLang="da-DK" b="1" dirty="0" smtClean="0"/>
              <a:t>UK</a:t>
            </a:r>
          </a:p>
          <a:p>
            <a:pPr marL="342900" indent="-342900">
              <a:buFontTx/>
              <a:buChar char="•"/>
            </a:pPr>
            <a:r>
              <a:rPr lang="en-US" altLang="da-DK" b="1" dirty="0" smtClean="0"/>
              <a:t>Estonia </a:t>
            </a:r>
            <a:endParaRPr lang="en-US" altLang="da-DK" b="1" dirty="0"/>
          </a:p>
          <a:p>
            <a:pPr marL="342900" indent="-342900">
              <a:buFontTx/>
              <a:buChar char="•"/>
            </a:pPr>
            <a:r>
              <a:rPr lang="en-US" altLang="da-DK" b="1" dirty="0" smtClean="0"/>
              <a:t>Latvia</a:t>
            </a:r>
          </a:p>
          <a:p>
            <a:pPr marL="342900" indent="-342900">
              <a:buFontTx/>
              <a:buChar char="•"/>
            </a:pPr>
            <a:r>
              <a:rPr lang="en-US" altLang="da-DK" b="1" dirty="0" smtClean="0"/>
              <a:t>Turkey</a:t>
            </a:r>
            <a:endParaRPr lang="en-US" altLang="da-DK" b="1" dirty="0"/>
          </a:p>
          <a:p>
            <a:pPr marL="342900" indent="-342900"/>
            <a:endParaRPr lang="en-US" altLang="da-DK" b="1" dirty="0">
              <a:cs typeface="Arial" charset="0"/>
            </a:endParaRPr>
          </a:p>
          <a:p>
            <a:pPr marL="342900" indent="-342900"/>
            <a:r>
              <a:rPr lang="en-US" altLang="da-DK" b="1" dirty="0">
                <a:cs typeface="Arial" charset="0"/>
              </a:rPr>
              <a:t>Stage Manager: </a:t>
            </a:r>
            <a:r>
              <a:rPr lang="hr-HR" altLang="da-DK" b="1" dirty="0" smtClean="0">
                <a:solidFill>
                  <a:srgbClr val="C00000"/>
                </a:solidFill>
                <a:cs typeface="Arial" charset="0"/>
              </a:rPr>
              <a:t>Vedran </a:t>
            </a:r>
            <a:r>
              <a:rPr lang="hr-HR" altLang="da-DK" b="1" dirty="0" err="1" smtClean="0">
                <a:solidFill>
                  <a:srgbClr val="C00000"/>
                </a:solidFill>
                <a:cs typeface="Arial" charset="0"/>
              </a:rPr>
              <a:t>Vejic</a:t>
            </a:r>
            <a:endParaRPr lang="en-US" altLang="da-DK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7655" name="Rektangel 1"/>
          <p:cNvSpPr>
            <a:spLocks noChangeArrowheads="1"/>
          </p:cNvSpPr>
          <p:nvPr/>
        </p:nvSpPr>
        <p:spPr bwMode="auto">
          <a:xfrm>
            <a:off x="11113" y="831850"/>
            <a:ext cx="91328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da-DK" b="1"/>
              <a:t>THANK YOU </a:t>
            </a:r>
            <a:r>
              <a:rPr lang="en-US" altLang="da-DK"/>
              <a:t>for your assistance in finding entertainment for the NATO Charity Bazaar </a:t>
            </a:r>
            <a:r>
              <a:rPr lang="en-US" altLang="da-DK">
                <a:sym typeface="Wingdings" pitchFamily="2" charset="2"/>
              </a:rPr>
              <a:t></a:t>
            </a:r>
            <a:r>
              <a:rPr lang="en-US" altLang="da-DK"/>
              <a:t>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429388" y="1428736"/>
            <a:ext cx="2286016" cy="2071702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708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04813"/>
            <a:ext cx="7848600" cy="1520825"/>
          </a:xfrm>
        </p:spPr>
        <p:txBody>
          <a:bodyPr/>
          <a:lstStyle/>
          <a:p>
            <a:pPr eaLnBrk="1" hangingPunct="1"/>
            <a:r>
              <a:rPr lang="en-GB" altLang="da-DK" b="1" smtClean="0">
                <a:solidFill>
                  <a:schemeClr val="accent2"/>
                </a:solidFill>
              </a:rPr>
              <a:t>Coffee Break</a:t>
            </a:r>
            <a:r>
              <a:rPr lang="en-GB" altLang="da-DK" sz="2800" b="1" smtClean="0">
                <a:solidFill>
                  <a:schemeClr val="accent2"/>
                </a:solidFill>
              </a:rPr>
              <a:t/>
            </a:r>
            <a:br>
              <a:rPr lang="en-GB" altLang="da-DK" sz="2800" b="1" smtClean="0">
                <a:solidFill>
                  <a:schemeClr val="accent2"/>
                </a:solidFill>
              </a:rPr>
            </a:br>
            <a:r>
              <a:rPr lang="en-US" altLang="da-DK" sz="2800" b="1" smtClean="0"/>
              <a:t>15 min</a:t>
            </a:r>
          </a:p>
        </p:txBody>
      </p:sp>
      <p:sp>
        <p:nvSpPr>
          <p:cNvPr id="130051" name="Line 3"/>
          <p:cNvSpPr>
            <a:spLocks noChangeShapeType="1"/>
          </p:cNvSpPr>
          <p:nvPr/>
        </p:nvSpPr>
        <p:spPr bwMode="auto">
          <a:xfrm>
            <a:off x="1828800" y="1916113"/>
            <a:ext cx="6096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005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398713"/>
            <a:ext cx="13509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4405313"/>
            <a:ext cx="37084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5450" y="3681413"/>
            <a:ext cx="2805113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Palatino Linotype" panose="02040502050505030304" pitchFamily="18" charset="0"/>
              </a:rPr>
              <a:t>Thank you</a:t>
            </a:r>
          </a:p>
        </p:txBody>
      </p:sp>
      <p:pic>
        <p:nvPicPr>
          <p:cNvPr id="130055" name="Billede 4" descr="kaffekop22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997200"/>
            <a:ext cx="30241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9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encrypted-tbn1.gstatic.com/images?q=tbn:ANd9GcT4h4cpT8K2xDe2iuvm4ri9NqiylMbdddvCLx-KJheB0KmplFrEOQ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809" y="4284260"/>
            <a:ext cx="1163940" cy="101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encrypted-tbn1.gstatic.com/images?q=tbn:ANd9GcT4h4cpT8K2xDe2iuvm4ri9NqiylMbdddvCLx-KJheB0KmplFrEOQ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54" y="3699819"/>
            <a:ext cx="1163940" cy="101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62" y="2173554"/>
            <a:ext cx="1394130" cy="132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24" y="4992727"/>
            <a:ext cx="1983672" cy="767743"/>
          </a:xfrm>
          <a:prstGeom prst="rect">
            <a:avLst/>
          </a:prstGeom>
        </p:spPr>
      </p:pic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86674" y="6351"/>
            <a:ext cx="6430239" cy="1118394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latin typeface="+mn-lt"/>
              </a:rPr>
              <a:t>Sponsors &amp; Events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Dionysia Leolei, </a:t>
            </a:r>
            <a:r>
              <a:rPr lang="en-US" sz="2000" dirty="0" smtClean="0">
                <a:solidFill>
                  <a:schemeClr val="accent2"/>
                </a:solidFill>
              </a:rPr>
              <a:t>Sponsors &amp; Event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1828800" y="1052736"/>
            <a:ext cx="65166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Ορθογώνιο 2"/>
          <p:cNvSpPr/>
          <p:nvPr/>
        </p:nvSpPr>
        <p:spPr bwMode="auto">
          <a:xfrm>
            <a:off x="827584" y="980728"/>
            <a:ext cx="7992888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u="sng" spc="600" dirty="0" smtClean="0">
                <a:solidFill>
                  <a:srgbClr val="FF0000"/>
                </a:solidFill>
                <a:latin typeface="Corbel" panose="020B0503020204020204" pitchFamily="34" charset="0"/>
              </a:rPr>
              <a:t>SPONSORS 2014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70" y="1484784"/>
            <a:ext cx="2290054" cy="754254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25267"/>
            <a:ext cx="2585221" cy="660057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204" y="2513245"/>
            <a:ext cx="2909669" cy="648072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84" y="3587313"/>
            <a:ext cx="2016685" cy="619865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3" y="3760822"/>
            <a:ext cx="2000404" cy="502804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1" y="5009524"/>
            <a:ext cx="3023901" cy="75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04" y="2277907"/>
            <a:ext cx="1056192" cy="105337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285" y="4910257"/>
            <a:ext cx="1531652" cy="93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16" y="3214636"/>
            <a:ext cx="1595175" cy="1595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081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9892"/>
            <a:ext cx="2339752" cy="288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86674" y="6351"/>
            <a:ext cx="6430239" cy="1118394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latin typeface="+mn-lt"/>
              </a:rPr>
              <a:t>Sponsors &amp; Events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Dionysia Leolei, </a:t>
            </a:r>
            <a:r>
              <a:rPr lang="en-US" sz="2000" dirty="0" smtClean="0">
                <a:solidFill>
                  <a:schemeClr val="accent2"/>
                </a:solidFill>
              </a:rPr>
              <a:t>Sponsors &amp; Event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1828800" y="1052736"/>
            <a:ext cx="65166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Ορθογώνιο 2"/>
          <p:cNvSpPr/>
          <p:nvPr/>
        </p:nvSpPr>
        <p:spPr bwMode="auto">
          <a:xfrm>
            <a:off x="827584" y="980728"/>
            <a:ext cx="7992888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u="sng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CONFIRMED SPONSORS 2014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17" name="Εικόνα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37" y="1772815"/>
            <a:ext cx="2594419" cy="1040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TextBox 20"/>
          <p:cNvSpPr txBox="1"/>
          <p:nvPr/>
        </p:nvSpPr>
        <p:spPr>
          <a:xfrm>
            <a:off x="627924" y="3125545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Services / Products: 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Beer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from Belgium with love! Next time you see a bottle of Stella Artois, take note of the rich history paired with the rich flavor on and in every 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bottle</a:t>
            </a:r>
          </a:p>
          <a:p>
            <a:pPr algn="ctr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Website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: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hlinkClick r:id="rId6"/>
              </a:rPr>
              <a:t>http://www.stellaartois.com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hlinkClick r:id="rId6"/>
              </a:rPr>
              <a:t>/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dirty="0" smtClean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45560"/>
            <a:ext cx="1694909" cy="1694909"/>
          </a:xfrm>
          <a:prstGeom prst="rect">
            <a:avLst/>
          </a:prstGeom>
        </p:spPr>
      </p:pic>
      <p:pic>
        <p:nvPicPr>
          <p:cNvPr id="9" name="Picture 2" descr="https://encrypted-tbn1.gstatic.com/images?q=tbn:ANd9GcT4h4cpT8K2xDe2iuvm4ri9NqiylMbdddvCLx-KJheB0KmplFrEOQ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36" y="1733357"/>
            <a:ext cx="1163940" cy="101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TERUSExQUFhUXFxgXFxcWGBcXGBoZGBcYHBcZGBcYHCggGBolHBgXIjUhJSkrLi4vGB8zODMsNygtLisBCgoKDg0OGxAQGywkICQ0NCw0LCwvLCwvLC8sLCwsNywsLCwsLCwsLC8sLCwsLSwsLDQsNCwsNCwsLDQsLCwsLP/AABEIAPkAygMBIgACEQEDEQH/xAAcAAEAAgMBAQEAAAAAAAAAAAAABQYDBAcCAQj/xABJEAABAwEFBQQGBwQIBQUAAAABAAIRAwQFEiExBkFRYXETIoGRBzKhscHwFCMlQlJiciSS0eEzc3SCorKz8RU1k9LTQ1NUY2T/xAAaAQEAAgMBAAAAAAAAAAAAAAAABAUBAgMG/8QAMxEAAgIBAgUCBAQFBQAAAAAAAAECAxEEMQUSIUFRE6EiYXHwMoGx4RQjkcHRMzRDUoL/2gAMAwEAAhEDEQA/AO4oiIAiIgCIiA8veAJKY1htmjf1fAr1uQB9oaNVhdeLBqVrWw6qCvHQ+SGuS4McCARmDmF6UZs3UmzUyeBHk4hSaGwREQBERAEREAREQBERAEREAREQBERAEREAREQGva/u9fglR4DSToBJyJ9gzK+WvVvUr2UMEbWqBwlpDgYggyD0IUPbRl4e9fBUabVULZALcxDgcQgHEJhpgA5iSDIMFfLUZCGrJzZY/szerv8AMVLKH2VP7OP1O96mENkEREMhERAEREAREQBERAEREAREQBERAEREAREQGraz3m+PwXpxWO2euzofgsj8hmhgrdtpj6WSTmae8CYBGbHZEDjqNNN+na3kg5kNnLeTml5tLLX3MTsTCcDnkA6mGE79TBxDX1BmvdrplzSBkCIz93z4Iasm9kz9Sf1u3zuCmlA7HAii8GMqh0nPJus6FTyGyCIvhKGT6i8doOI807Vv4h5hAe0XgVW8R5hfcY4jzQHpERAEREAREQBERAEREAREQBERAaNqP1rf0/FZqzJaQd4haFut1Jtoax1RjXlgIaXAEyToD0Ui5YyCtmw9nUa57g8ukNMGW905B0kuYYJhxMHQrzaR8/Pzqpi1aKHtbokkwBvPvWTRm7sie7UH5/eAp9VTYe8aVV1dtOox5aWFwaQYnFEx0PkpjaSTZqjASDUHZgjUYxBI5gSsZ6ZN0j6+8WuMB7QOoz/kvTazPxN8wub0/RNY3kueaxJ/PA8BGSvlxXRTstBlnpAYGCBiAJ1mSd5zWilLwbNI32uad4PiF6y5IJGkeSrm1WytO3OYar6zcAIHZPNP1iJmNdFluXgYRYHxyWtWqM3lvmFVLr2Bo2ep2lOraSYIh9Vz2weRyUxVu3x6gH4LnKyxbR9zZRj3ZmqWoNza8A8iI8QpW6bybWaYjE3JwHsI5FUi/wDZ5temabshn6oAObXN1jg4qL2OuNtit7KrX1CHg0nAkQQ+IyA/EGpCyTfxLAlFdmdaREXc5hERAEREAREQBERAEREBRNptrm2e8W2Y2dtSaTX4y4AiXOyDcB4TqrRYbYyqwPpGRvboQeEbiuWbc/8APXcrPT9pcpCyWx9I4mOLTy39RofFV2o1Lqtw9vcjK5qck9i3XltDSpnC4VsX4W0aryeha0j2qAtbjVaatpb2VEaUnQXHgakb+DB4qNt+3NpbIApHmWn4OVctN8VrQ8Gq6Y0aBDR0A+K3eoTjlHKzXQj0iupevRzfgq2u00BSbTDGU3Ag5mS4ZgCBuVsvcy9jeEu+A+K5t6LD9rWgcbKD5VGrold813cob5CfeSpNcnKCbJOnk5QTZtUmrOFiplZQuqOp9KxuWpb70ZSBky4AnDoTAJynoq/e+2jGAimwueNA7IEAw4iNeWea1c4rubKLZZysbwq1cm2DazhTe3C7MEicLSBPeJyE9VYnVRE7uIWFJS2Di1uatpYoK86cCRqMx1Gin6zlD2/QrDBc7JWD2NeNHNDvMSsqiNlKuKzM/KXN8nGPZCl10NQiIgCIiAIiIAiIgCIiA4vtq77dqf1FL4rZJyUftfVBv6vH3aVIHrhB9xW2Xd0zwVLrl/MKyb/mSIC9Xd4rVsZzXu8n94rWsj81vGPwFZN/FktvozqfbLxxsp9j2lWe7r6dVqVXNbl2rxM8HEDdwhUXYG2YL4JO6y1TPTvfBWvY9sWcHjJ881x4hrJ6WiLhuep4TSrKsyLXZ7a7e0ef8lB7RXzVZjcxzmhjYMERiJiOsnqI8VLU291xOgH8/gqJtEHsqtxmASagG+cZkmcidY4AiVH0XENRdDmm/YstPpYWXKB9tN8VHPDnUHxGc4nHMetmNSOcRpCibxqTGF1QNziaZkAZ5Ow+G9We2Wuq51YNo1WPqWaScbGetUB7YjtMLRoMjMk5DReLwtby99R1C0BvZOspaDRkPc1rfV7WXOlsgQDB3q1UX59jtOuvpiOP/X7FL+m4cIa04QZBOR5lp57yeXVWC69orQ7EwFzQ3CcMyROIHMgmMWHLmfBXoQ2zB1C0O+jNrOiaBa5ra2J2JzahgtJaC0Sc1pX/AF3utbXYHUqzmsbVDnNcC8dwk4CTmAJBAMjRcpKcU3k6uiiS5Yrz1z4fj5peOmx0Ftre8SGjPif5KKvC0VBMgeBW9cQd2YDxDm5Rl7OSwXvTHt3+z+HkqWfFtVCbi2v6EWvTVSnjBKejm342V6ZEFlUT/eaNP3Vb1zr0cVMNttTPxU6bx4Eg+8Loq9PpLHZTGb7lffBQscUERFIOIREQBERAEREAWne95U7PRfXquDWMaSSSBPACd5MADiVuLlvpDvI2y0Gwsd9TRh1Yt+/V3U50wtyJ/NH4VpZZGuLlLZGlk+VZOY0rzrWi31bUQWurPJzBIA+62d4AAHgrrXybJy+dyzXdc1KkO60A8Yz81jvVhy938AqC3Wxvs+FbECdcsOT7lQvSrnOa021iFv22nOm9aTKeasYNcpXSWNyPsFtqMttOo0nEcTTOfdexzXDL8rj4rt2zDYs7ByHuC5JSsoxtdGYMjyK69s7/AELeg9youPyzXHB6vg01KiTXnHsSN5uIs9Qt1wk56DLUk6ddyqttsgr4KrAHOe/G5zi7C1gaIY8AEgSCJHFWm+nfslQwTFOpy0ad+495Qmz9nAotIAGIYoBLgJ0gnPT2yuVN602njLGc4LChyUuaLwzSN42v1uxZiwvYHANkB72viAYMOGUjeZUTeF716bi7sQwutAtM5uGNrYjU905nM71dXDJaNp5Lq+Lzxt7/ALEyuMc9Ir3+v/byU+lf1TC6nToBrHNqgtl5zrFpe7Ec/uAAbhOq2rS99pq0n16fcAdTMOc52/C6rUOuZyMzkPGXeV9pgcB5I+LSksOPv+xu6sdY4T89e/1bJrZoRRh5lwDRnJmNT88kvcd1ZrsHdjieXgvN7jL53BVd03ZNSf3uRIpRuwRexrsN6x+KzvHk9h+C6YuW7MH7Xpf1NRdSXseFf7WJXa3/AFmERFYkQIiIAiIgCIiAitqr1+i2OvaBBdTpuLQdC6IYDyxELkuybCGYjm5wlzjElxkknmSSfFXr0wj7KrZnJ1PT+sbrxCqGzAHZA9FT8alijBHm82pEoaOXFRVup8+HTUKcfpkoa2a8uA6AZe0+K85pZPJ0sisFXtjfctEU88lI2vTnpy4k8tQtIar0NcngrLK0+hlbT3gfyyXS9mnzRZ0+C5zTzCvOyFaaDVUcYXNWmX3BViucfnksN6h30Z2ExBkmdGx3o54Z9qhrje00W4CS0CBOsDcctYU1ejv2aoSHEBsmNSBrHhKgNnT9SAMWXdh2UZkwIyww4RyUS/H8JHHbH9yy0+7RKPUfaeCkXaKPtOqiy/CibXuaL17oheHr3QOaI7ssN1MzjpHDIf7rxep7qyXKJzy0jxz08AVgvh2RXWS+FP6ld/zkNsrne9PlRqH3D4rqS5h6P2Y70rP3MoYfF72EewFdPXsuGx5dNFFbrHm5hERTyKEREAREQBERAVH0sNm6rR0YfKo1UPZqt9U0cgug+k8TdVp/SD/jaqX6O7qFdj8TnANayMMSS4nj0VbxKl3QUI7kWzPrRx4N8vy+C0rVd1V0ywhu4uIZlO/ERwV7st2NpDugk/iMYjyEaDote1WbeA0dRiPmVXUcLdceab6+PBK5ObdnK7Zdr51pZSB9bTmCdPWzWg67KwzwEji0hw/wkroV7Hsm/WVmNJgAuY0SZMw3fkRly5qCp1Kb4wPo1DxbDHHjELo5uGyD0Ncu7+/yKzQdHVWbY20QXMO4mB7s15tNkD4LmuJ3HIOHEEnULVszhRtDSJAcIIMEggkajoomqxdU446knh1MqLWm+j+/8nQbR3qLxymOOHODyMQeRKruzNoLqTWuEOgmCIykOEDkHx4DTRT1mdiZHEe/JQdhBFpeHGCWuIBje7OYyBgNMcCJVJXPmolW+3UsoLlsaJcnJR9oOZW5UdktKquXPlJEyCNSovtDUL49ZLGO8Oq6ROjZY7oA7OfD36ea0b6dnCk7tGGnHiOsezNVnaK2QHunQFdpLPKluQautspeCV9GVEF1rrARNRtPxYMR/wA4V7UDsNd/Y2GkCIc8Gq+dcVQ4oPMAgeCnl7nTV+nVGPhFPfLmsbCIi7nIIiIAiIgCIiAjdobsFps76DjDX4Q6MjhxtLo5wCtO6bos9mJp0GtYSGktxuc7CDkYcSpuqMlTdr+7jII9QkjOQSA1vKFzswurWxmFalJdOpuX/e/ZNOYcHNdERlAiQdDBiQfNUi+b0c5x7Kv9HFfBWxkGIaCKgO/J5ggaQ2YBWreN/SGgUx3CCMRESJ9YNADwMonPLVR1tvBldsPzOIuDS6KrHQZcx5gVNwEEOiAQQFGlYpE2ejurjzSj0I+/atV7CysA2qHk2chzCQHOaRPZHDkJbIz4/dKj7rr1HNq4agbRBM1arIBJzLWNAgmZOXXJfbVQBJY91oezCHFmENB4BzgACepWKregZAYGtDJwMYQWjMzJzAB1OrydSo9iysLqYrjKTwi43NeIdTaC6Q0AY3kAuO4xunrKx3xS3dztGy9oxd8tBJybGmvkqJTvA4XNLB3pkiNTwlvdbyHmpfZGljqsc58FrZa2CS6Glpz0AniokqOXMjrKudeHJHTNmLcHsaeIgrxflEMtFOth4U8WejnCJyjjnI3aqEuUOs1dtN/q1aba1M7sL93UGR4K135SNSyvwwXCC0RIlpDmg56EgAqhtpdGp+T6fkyTKSeJI+VmrTqhbuZaCRBgSOB3hatYKtjlPDJcJGk8LLYWd8Dd/JY6q27mbLvnjn7ApcDM5YWSZrvws6fPvVVp2T6VaqVm+6XY6n6GmSPHIeKl9oraGiNwEre9G91kU32t4h1bJgO6k3T945+StOFab1rlJ7LqQLLPSpb7suYC+oi9iU4REQBERAEREAREQHl4yXMNr72dUe6mDlOfQElrfbPlwXS7Z/RvgwcJz4ZLkm1TmdrDNGtg5fekkyd5zUfUPCwWPDIKV6ytjavew0QaL2UqT6L6jaJE1WVGuMSKgxZuGZ3LRqXTZX2q2UTRDWWdjiJq1AHEQZcc8IgkHVZb7s9cNstR1oqPl7WkGD2NUhpGX3nYTv4LWvS76tmNotAtefaNpWhzqA72PCAWggioMxIA4rm0s7foTFKSj0s6vKXWW+V8vr/VFaNhs76Nte2mz6hlM08FRz2YnYg4gkAuHq5EZQVGGyM+gvrR3xWawOk+qYJETCsdvoV2FnZ2oPqWptPAwUGsDmBxgu7mFsY3EgiTnwCi64qtbX7K1l7qRxVW9m1oOGGucwkZ4cMaDRcJmfVl2fjvLt0fbuzXuq6RUszyWjtHNe6k6RI7MjuxMnEQ7ONyi7mvd1CoyCQwubi44S4Fw6GPepz/AII8V6hFas91JrI7LCKsVJccMuENGI75JJVUpAYi1+8HXWZy5g5LSKTznqc5y54yy89+/T7R+hdodnzaLuoPpD66gxtSnGrhhlzPEacwF72ed2lFriMnNE/O5T2x7ibBZCdTZ6JPU02qOt931KFY1KdYU6DpLmuZjDXnWNMLTM6xPVZ1egV8Ysr67+VOLI2zBxNVjwAWPIaAcXdIlpJ46+ELFaKS323ZVZ2lShVo1RUdjcHl4AyA7hBdDQBota32G2SY+ixu71WfHuqrs4LNyykSoauKIqrRU1dNjLA9xBAAb0zaDwlRdmsdpc7vmzADeHVP+1S1pqWl9MUafYzAGeIkxvKxDhElnm9jaepUlhEALudbrWKWYpjv1T+Xc2eJPxXT6VMNAa0QAAABoANAtC47sFnpBk4nnN7tMTv4cFIq/wBHplRXy9+5A1F3qS+QREUs4BERAEREAREQBERAY7Q2WuHEEeYXL79shJpsawF5fUeSSA0icRDzrkBxECeOXUaroEqKtl1U6hLjIxesBhg/vAweYgrlbXzbHai51S5kcrtu0tVzX06rQ+aragBJHZuY6cLI0GUZzko2/tp3V2VmVGNcKjxUpd8zRcGgHAcJlpg92B6x4rptquejmHU6z2jfk7wAO4dN+/NV637KWI60q46M05ZMyXJws7snR1lCefS6/JteOq8bI57bb+c59me1rWGzU8DSXYsURmRAjQiJ3rRtl8tisKdJtM157V2MuyJlzaYIGEEk6zqrrbtibE0yGV4InKCROgw4JnXLcASYWmzZ6xjNlOtETLmgA9CW5zyXCfTcy9ZW9oe/zz+pVHbQl1c1hSp9ocAb3nyC0YRoRiBykHJRpouc5zCJqdo0zkc3GcoG8n2hXyhc1N2RpVGCcyHAAgHQjfny5gras9zUKLxUzJb6gOHL9LWgS7mZK4OxR7HKVqawlg69s3SwWOzs/DRpt8mAfBSLmgiCJB3FaNwOmy0T/wDWzzwiVvq1h+FEB7lPexgtVSjTGJzMLsIgEB06mROfJbtd4b6zSOMg/ArFsbQBFotJ9etaKuf5abjTYByhpMcys94MBMmPmZ+CY6G2eppXhaKbKbqncaGiSS0gDrLlYbqs7W02uAaS5oJcBEzn5Kv0LO2o11N4Ba4Frgd4Oq3NgXO+g02OJLqTqtEk6nsar2NJ6taCkdxIsKIi3NAiIgCIiAIiIAiIgCIiAg9uHEXfaiNRScR1AyVH2f2wr9m3tMNQQMyO8R+ob43mfFXfbr/l1qnTsX+5chuV3d1yGUKBrpyjFOLwQNTZKF0cPsdWst90qpwsd3jo14LSeQOhKjr8rVCJp5iYynxngVTaxy5jn4+BUhZtqoBFfECBHbMgk5wA9hyd11XCnVuxcs+n0O9eqWcTNS2XpaCSwa8IzjrElw08+C+2GpVDQam8xBmZ3BvHcvdfaSzzi+lU54/RquP3qvXttWM20MZcRnWqQDB/A0ZN6rpKts7y1dUY5yvyJS33tTpuLXOl29rBMci45AqvXnejy12GGCDGEAH94ZqJpvz5r1bancPCD7liNSTKW/XW2vCeF8j9D7Ej7Osf9mof6TVNKF2JH2bYv7LQ/wBJqmlZLYulsVO5HYaVKmfuWm0NPUPq4f8AMCty8BAPP+cHkonaMus9pBDSWVajKrSP/dbDXMPDE0A9ZUzbXjDO4wfOY9iwdCLsxPa0t2bwRyw/xhSuxzf2dzvx17Q4dDXqQfEAHxUC6oRUxNBL2twUxuNSpHsAAJ4BXK77IKVJlJujGho8BqsREjYREW5oEREAREQBERAEREAREQEBt8fs21/1LvcuPbP+rJymMvCV1r0k1cN12o8WR+84D4rlNwCWZafy0VfxB4gV2rWbYklaDl5qHte+fHzO7yP+yma4kfPBQtsOSq6DhYV6stYLbrjP53iRB/eyWoAriOxG7GemvF4Ohh6FZKQXi8m/Vu6H3J3Ocfxo/Ruw5m7bF/ZaH+k1Tar3o9rYrrsR/wDz0h+6wN+CsKmI9ItiK2motdZ3BwbEsEuEgYngYuomfBaV5UHMYxpfigBpcRmY0OW9fPSDeAoWCrUOssa0aS51RoAzUHfG29jeGkVRzBBkLWRvEnrppAWgbz2Zdnu7waI4AyfJWFUjZO/6NothFN4P1ENG84akuMf3mq7rMdjEtwiIsmAiIgCIiAIiIAiIgCIiApvpdrBt01yTEmmJiczUbC5hcVcBuGeZ3dF23ae6vpVjr2aYNWm5gPBxHdPgYK/K9WtWstV1Gu1zKjDDmuBBkGNd4O4jIhR9RT6scELVVSk1OPY6PbLa0DJ0nXCBJI35ahQ1rtTeO/X55FVd17yPunrrppOoWpUvEn5HNRa9GokXlnLdErXr5nvNOerQQCNAYO+Jz5rCK46KGfaiePzruXjtzz/iparNv4fJZKVccQl4vHZO6FVxtrI3qd2Xu9trqFlSqKbAO9n3nT91v8Vj0+uTWOjk5LB+ivRmPsmx86LT5yR71Yn12jVw8/guQ178NGkyhTeTTpMbTYJIGFogTESYGpURTvWpXfgbXFJwEtl2AOcNGzx5ldeYuVDCOhbV3/TFR1G008NHuwarHdlULoIioAQ1wOUHiq1atnrDU7zaIgg5tcMPhhIHsUd9JvOoHB9c0yMixwcJEZHIEGeOi8/8JtrpPbt6YiJgTphWGzZI3LFe9lu+piptaKgywtBL3/kAAynxXWbDbm1GNeJbIBwuycJGhHFcgpOtFCamOi50A95hB6BwGs5c1p2i87YzFa3VyyIDKbhAcN/cnLrvSLDWTuqLkN0ekIEgOcWniJhW2w7cUu3o2dzsRqnCHDc4+qHdTl5LfJrylxREWTUIiIAiIgCIiAIiIAom/tmrLbG4bTQp1YyBcO8P0vHeHgVLIgOXXh6DbA8zSq2ilyDmvb/jaXe1RFf0Cj/07c4frpA+5wXaEQxhHDj6Ca//AM9v/RP/AJF6p+gV5Pftwj8tGD5l67eixgxyR8HJ7B6CLG0g1a9oqR90YGA8jDSY6EK20vR1dzKBoMszGA/fH9LI0PaGXSJPJWtFk2Obu9GAa6W1TUbua/XzBHtWrfmxWJoigWkCMTBMx+JrA6euq6kixyozzM5pc1GtRpBppA4RBxUbQPEYok8wFjtNoe4/0DR07YezCV09FjlM8xy57amDKi7FuPZVXj2Z+xQlm2WtFSr2lSjUeNcJZUa2eMPAEcl2xE5RzHLq/o8fXOJzBTPUN/yzHkpbZr0a0rPWbXfUc9zSHNYMmBw0cd7yDmNBpkr2iyo4MOQREWTAREQBERAf/9k=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53975" y="-1690688"/>
            <a:ext cx="28575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Ορθογώνιο 4"/>
          <p:cNvSpPr/>
          <p:nvPr/>
        </p:nvSpPr>
        <p:spPr>
          <a:xfrm>
            <a:off x="2215688" y="5559623"/>
            <a:ext cx="6313393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i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Meet STELLA ARTOIS at the Bazaar</a:t>
            </a:r>
            <a:endParaRPr lang="el-GR" sz="5400" b="1" i="1" cap="none" spc="0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0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15900"/>
            <a:ext cx="6913563" cy="1143000"/>
          </a:xfrm>
        </p:spPr>
        <p:txBody>
          <a:bodyPr/>
          <a:lstStyle/>
          <a:p>
            <a:pPr eaLnBrk="1" hangingPunct="1"/>
            <a:r>
              <a:rPr lang="nl-NL" altLang="da-DK" sz="3600" b="1" smtClean="0"/>
              <a:t>Welcome to Members</a:t>
            </a:r>
            <a:r>
              <a:rPr lang="en-US" altLang="da-DK" smtClean="0"/>
              <a:t/>
            </a:r>
            <a:br>
              <a:rPr lang="en-US" altLang="da-DK" smtClean="0"/>
            </a:br>
            <a:r>
              <a:rPr lang="en-US" altLang="da-DK" sz="2000" smtClean="0"/>
              <a:t>Jimmie Bradshaw - President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1488" y="1581150"/>
            <a:ext cx="7151687" cy="3792538"/>
          </a:xfrm>
        </p:spPr>
        <p:txBody>
          <a:bodyPr/>
          <a:lstStyle/>
          <a:p>
            <a:r>
              <a:rPr lang="da-DK" altLang="da-DK" sz="2000" b="1" dirty="0" smtClean="0">
                <a:solidFill>
                  <a:schemeClr val="tx2"/>
                </a:solidFill>
              </a:rPr>
              <a:t>France – Natalie de Coriolis</a:t>
            </a:r>
          </a:p>
          <a:p>
            <a:r>
              <a:rPr lang="da-DK" altLang="da-DK" sz="2000" b="1" dirty="0" smtClean="0">
                <a:solidFill>
                  <a:schemeClr val="tx2"/>
                </a:solidFill>
              </a:rPr>
              <a:t>Lithuania – Snieguole Zenkevicius</a:t>
            </a:r>
          </a:p>
          <a:p>
            <a:r>
              <a:rPr lang="da-DK" altLang="da-DK" sz="2000" b="1" dirty="0" smtClean="0">
                <a:solidFill>
                  <a:schemeClr val="tx2"/>
                </a:solidFill>
              </a:rPr>
              <a:t>Romania – Mihaela Savu</a:t>
            </a:r>
          </a:p>
          <a:p>
            <a:endParaRPr lang="da-DK" altLang="da-DK" sz="2000" b="1" dirty="0" smtClean="0">
              <a:solidFill>
                <a:schemeClr val="tx2"/>
              </a:solidFill>
            </a:endParaRPr>
          </a:p>
          <a:p>
            <a:endParaRPr lang="da-DK" altLang="da-DK" sz="2000" b="1" dirty="0" smtClean="0">
              <a:solidFill>
                <a:schemeClr val="tx2"/>
              </a:solidFill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828800" y="1412875"/>
            <a:ext cx="69484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86674" y="6351"/>
            <a:ext cx="6430239" cy="1118394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latin typeface="+mn-lt"/>
              </a:rPr>
              <a:t>Sponsors &amp; Events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Dionysia Leolei, </a:t>
            </a:r>
            <a:r>
              <a:rPr lang="en-US" sz="2000" dirty="0" smtClean="0">
                <a:solidFill>
                  <a:schemeClr val="accent2"/>
                </a:solidFill>
              </a:rPr>
              <a:t>Sponsors &amp; Event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1828800" y="1052736"/>
            <a:ext cx="65166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Ορθογώνιο 2"/>
          <p:cNvSpPr/>
          <p:nvPr/>
        </p:nvSpPr>
        <p:spPr bwMode="auto">
          <a:xfrm>
            <a:off x="827584" y="980728"/>
            <a:ext cx="7992888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u="sng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CONFIRMED SPONSORS 2014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16832"/>
            <a:ext cx="2594417" cy="1040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23" name="TextBox 22"/>
          <p:cNvSpPr txBox="1"/>
          <p:nvPr/>
        </p:nvSpPr>
        <p:spPr>
          <a:xfrm>
            <a:off x="583454" y="3284984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Services / Products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: 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Weibel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Scientific is the global leader in the market for advanced Doppler radar systems. </a:t>
            </a:r>
            <a:r>
              <a:rPr lang="en-US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Weibel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radars are used to protect lives on the ground, in flight, and in space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. </a:t>
            </a:r>
          </a:p>
          <a:p>
            <a:pPr algn="ctr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Website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: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hlinkClick r:id="rId5"/>
              </a:rPr>
              <a:t>http://www.weibel.dk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hlinkClick r:id="rId5"/>
              </a:rPr>
              <a:t>/</a:t>
            </a:r>
            <a:endParaRPr lang="en-US" dirty="0" smtClean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13029"/>
            <a:ext cx="2191053" cy="848006"/>
          </a:xfrm>
          <a:prstGeom prst="rect">
            <a:avLst/>
          </a:prstGeom>
        </p:spPr>
      </p:pic>
      <p:pic>
        <p:nvPicPr>
          <p:cNvPr id="9" name="Picture 2" descr="https://encrypted-tbn1.gstatic.com/images?q=tbn:ANd9GcT4h4cpT8K2xDe2iuvm4ri9NqiylMbdddvCLx-KJheB0KmplFrEOQ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518" y="1821431"/>
            <a:ext cx="1163940" cy="101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288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Tombola</a:t>
            </a:r>
            <a:br>
              <a:rPr lang="en-US" dirty="0" smtClean="0"/>
            </a:br>
            <a:r>
              <a:rPr lang="en-GB" altLang="da-DK" sz="2400" dirty="0">
                <a:cs typeface="Tahoma" pitchFamily="34" charset="0"/>
              </a:rPr>
              <a:t>Carla </a:t>
            </a:r>
            <a:r>
              <a:rPr lang="fr-BE" sz="2400" dirty="0" err="1"/>
              <a:t>Bucalossi</a:t>
            </a:r>
            <a:r>
              <a:rPr lang="fr-BE" sz="2400" dirty="0"/>
              <a:t> </a:t>
            </a:r>
            <a:r>
              <a:rPr lang="fr-BE" sz="2400" dirty="0" err="1" smtClean="0"/>
              <a:t>Quatrini</a:t>
            </a:r>
            <a:r>
              <a:rPr lang="fr-BE" sz="2400" dirty="0" smtClean="0"/>
              <a:t/>
            </a:r>
            <a:br>
              <a:rPr lang="fr-BE" sz="2400" dirty="0" smtClean="0"/>
            </a:br>
            <a:r>
              <a:rPr lang="fr-BE" sz="2400" dirty="0" smtClean="0"/>
              <a:t>tombola@natocharitybazaar.org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5400" dirty="0" smtClean="0"/>
          </a:p>
          <a:p>
            <a:pPr marL="0" indent="0">
              <a:buNone/>
            </a:pPr>
            <a:r>
              <a:rPr lang="en-US" sz="5400" dirty="0" smtClean="0"/>
              <a:t>		    Update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0633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6313" y="-26988"/>
            <a:ext cx="7772400" cy="1600201"/>
          </a:xfrm>
        </p:spPr>
        <p:txBody>
          <a:bodyPr/>
          <a:lstStyle/>
          <a:p>
            <a:pPr eaLnBrk="1" hangingPunct="1"/>
            <a:r>
              <a:rPr lang="en-US" altLang="da-DK" sz="3600" b="1" dirty="0" smtClean="0"/>
              <a:t>International Restaurant 2014</a:t>
            </a:r>
            <a:r>
              <a:rPr lang="en-US" altLang="da-DK" sz="3600" dirty="0" smtClean="0"/>
              <a:t/>
            </a:r>
            <a:br>
              <a:rPr lang="en-US" altLang="da-DK" sz="3600" dirty="0" smtClean="0"/>
            </a:br>
            <a:r>
              <a:rPr lang="en-US" altLang="da-DK" sz="2000" dirty="0" smtClean="0"/>
              <a:t>Christina </a:t>
            </a:r>
            <a:r>
              <a:rPr lang="en-US" altLang="da-DK" sz="2000" dirty="0" err="1" smtClean="0"/>
              <a:t>Arvanitaki</a:t>
            </a:r>
            <a:r>
              <a:rPr lang="en-US" altLang="da-DK" sz="2000" dirty="0" smtClean="0"/>
              <a:t> -  Restaurant Coordinator</a:t>
            </a: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1981200" y="1295400"/>
            <a:ext cx="6096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916" name="Picture 4" descr="DSC08513_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325" y="1484313"/>
            <a:ext cx="28797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FVL_2766%20copy_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4575" y="1484313"/>
            <a:ext cx="32464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FVL_2770%20copy_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t="25041"/>
          <a:stretch>
            <a:fillRect/>
          </a:stretch>
        </p:blipFill>
        <p:spPr bwMode="auto">
          <a:xfrm>
            <a:off x="2339975" y="3719513"/>
            <a:ext cx="4325938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-26988"/>
            <a:ext cx="7345363" cy="1600201"/>
          </a:xfrm>
        </p:spPr>
        <p:txBody>
          <a:bodyPr/>
          <a:lstStyle/>
          <a:p>
            <a:pPr eaLnBrk="1" hangingPunct="1"/>
            <a:r>
              <a:rPr lang="en-US" altLang="da-DK" sz="3600" b="1" dirty="0" smtClean="0"/>
              <a:t>International Restaurant 2014</a:t>
            </a:r>
            <a:r>
              <a:rPr lang="en-US" altLang="da-DK" sz="3600" dirty="0" smtClean="0"/>
              <a:t/>
            </a:r>
            <a:br>
              <a:rPr lang="en-US" altLang="da-DK" sz="3600" dirty="0" smtClean="0"/>
            </a:br>
            <a:r>
              <a:rPr lang="en-US" altLang="da-DK" sz="2000" dirty="0" smtClean="0">
                <a:cs typeface="Arial" charset="0"/>
              </a:rPr>
              <a:t>Christina </a:t>
            </a:r>
            <a:r>
              <a:rPr lang="en-US" altLang="da-DK" sz="2000" dirty="0" err="1" smtClean="0">
                <a:cs typeface="Arial" charset="0"/>
              </a:rPr>
              <a:t>Arvanitaki</a:t>
            </a:r>
            <a:r>
              <a:rPr lang="en-US" altLang="da-DK" sz="2000" dirty="0" smtClean="0">
                <a:cs typeface="Arial" charset="0"/>
              </a:rPr>
              <a:t> </a:t>
            </a:r>
            <a:r>
              <a:rPr lang="en-US" altLang="da-DK" sz="2000" dirty="0" smtClean="0"/>
              <a:t>– Int. Restaurant Coordinator</a:t>
            </a: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1981200" y="1295400"/>
            <a:ext cx="633571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1836738" y="1916113"/>
            <a:ext cx="3814762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da-DK" b="1" dirty="0" smtClean="0">
                <a:latin typeface="+mn-lt"/>
                <a:ea typeface="ＭＳ Ｐゴシック" pitchFamily="-48" charset="-128"/>
              </a:rPr>
              <a:t>Belgium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da-DK" b="1" dirty="0" smtClean="0">
                <a:latin typeface="+mn-lt"/>
                <a:ea typeface="ＭＳ Ｐゴシック" pitchFamily="-48" charset="-128"/>
              </a:rPr>
              <a:t>Croatia</a:t>
            </a:r>
            <a:endParaRPr lang="da-DK" b="1" dirty="0">
              <a:latin typeface="+mn-lt"/>
              <a:ea typeface="ＭＳ Ｐゴシック" pitchFamily="-48" charset="-128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da-DK" b="1" dirty="0" err="1">
                <a:latin typeface="+mn-lt"/>
                <a:ea typeface="ＭＳ Ｐゴシック" pitchFamily="-48" charset="-128"/>
              </a:rPr>
              <a:t>Czech</a:t>
            </a:r>
            <a:r>
              <a:rPr lang="da-DK" b="1" dirty="0">
                <a:latin typeface="+mn-lt"/>
                <a:ea typeface="ＭＳ Ｐゴシック" pitchFamily="-48" charset="-128"/>
              </a:rPr>
              <a:t> </a:t>
            </a:r>
            <a:r>
              <a:rPr lang="da-DK" b="1" dirty="0" err="1">
                <a:latin typeface="+mn-lt"/>
                <a:ea typeface="ＭＳ Ｐゴシック" pitchFamily="-48" charset="-128"/>
              </a:rPr>
              <a:t>Republic</a:t>
            </a:r>
            <a:endParaRPr lang="da-DK" b="1" dirty="0">
              <a:latin typeface="+mn-lt"/>
              <a:ea typeface="ＭＳ Ｐゴシック" pitchFamily="-48" charset="-128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da-DK" b="1" dirty="0">
                <a:latin typeface="+mn-lt"/>
                <a:ea typeface="ＭＳ Ｐゴシック" pitchFamily="-48" charset="-128"/>
              </a:rPr>
              <a:t>Denmark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da-DK" b="1" dirty="0">
                <a:latin typeface="+mn-lt"/>
                <a:ea typeface="ＭＳ Ｐゴシック" pitchFamily="-48" charset="-128"/>
              </a:rPr>
              <a:t>Estonia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da-DK" b="1" dirty="0" smtClean="0">
                <a:latin typeface="+mn-lt"/>
                <a:ea typeface="ＭＳ Ｐゴシック" pitchFamily="-48" charset="-128"/>
              </a:rPr>
              <a:t>Germany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da-DK" altLang="da-DK" b="1" dirty="0" smtClean="0"/>
              <a:t>Greece</a:t>
            </a:r>
            <a:endParaRPr lang="da-DK" b="1" dirty="0" smtClean="0">
              <a:latin typeface="+mn-lt"/>
              <a:ea typeface="ＭＳ Ｐゴシック" pitchFamily="-48" charset="-128"/>
            </a:endParaRPr>
          </a:p>
          <a:p>
            <a:pPr>
              <a:defRPr/>
            </a:pPr>
            <a:endParaRPr lang="da-DK" i="1" dirty="0" smtClean="0">
              <a:latin typeface="+mn-lt"/>
              <a:ea typeface="ＭＳ Ｐゴシック" pitchFamily="-48" charset="-128"/>
            </a:endParaRPr>
          </a:p>
          <a:p>
            <a:pPr>
              <a:defRPr/>
            </a:pPr>
            <a:endParaRPr lang="da-DK" i="1" dirty="0">
              <a:latin typeface="+mn-lt"/>
              <a:ea typeface="ＭＳ Ｐゴシック" pitchFamily="-48" charset="-128"/>
            </a:endParaRPr>
          </a:p>
        </p:txBody>
      </p:sp>
      <p:sp>
        <p:nvSpPr>
          <p:cNvPr id="39941" name="Tekstboks 2"/>
          <p:cNvSpPr txBox="1">
            <a:spLocks noChangeArrowheads="1"/>
          </p:cNvSpPr>
          <p:nvPr/>
        </p:nvSpPr>
        <p:spPr bwMode="auto">
          <a:xfrm>
            <a:off x="5722938" y="1884363"/>
            <a:ext cx="338613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da-DK" altLang="da-DK" b="1" dirty="0" smtClean="0"/>
              <a:t>Italy</a:t>
            </a:r>
            <a:endParaRPr lang="da-DK" altLang="da-DK" b="1" dirty="0"/>
          </a:p>
          <a:p>
            <a:pPr marL="457200" indent="-457200">
              <a:buFont typeface="+mj-lt"/>
              <a:buAutoNum type="arabicPeriod" startAt="8"/>
            </a:pPr>
            <a:r>
              <a:rPr lang="da-DK" altLang="da-DK" b="1" dirty="0"/>
              <a:t>Latvia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da-DK" altLang="da-DK" b="1" dirty="0" smtClean="0"/>
              <a:t>Lithuania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da-DK" altLang="da-DK" b="1" dirty="0" smtClean="0"/>
              <a:t>The Netherlands</a:t>
            </a:r>
            <a:endParaRPr lang="da-DK" altLang="da-DK" b="1" dirty="0"/>
          </a:p>
          <a:p>
            <a:pPr marL="457200" indent="-457200">
              <a:buFont typeface="+mj-lt"/>
              <a:buAutoNum type="arabicPeriod" startAt="8"/>
            </a:pPr>
            <a:r>
              <a:rPr lang="da-DK" altLang="da-DK" b="1" dirty="0"/>
              <a:t>Portugal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da-DK" altLang="da-DK" b="1" dirty="0" smtClean="0"/>
              <a:t>Slovakia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da-DK" altLang="da-DK" b="1" dirty="0" smtClean="0"/>
              <a:t>Turkey</a:t>
            </a:r>
            <a:endParaRPr lang="da-DK" altLang="da-DK" b="1" dirty="0"/>
          </a:p>
          <a:p>
            <a:pPr marL="457200" indent="-457200">
              <a:buFont typeface="+mj-lt"/>
              <a:buAutoNum type="arabicPeriod" startAt="8"/>
            </a:pPr>
            <a:r>
              <a:rPr lang="da-DK" altLang="da-DK" b="1" dirty="0"/>
              <a:t>United Kingdom</a:t>
            </a:r>
          </a:p>
          <a:p>
            <a:pPr marL="457200" indent="-457200">
              <a:buFontTx/>
              <a:buAutoNum type="arabicPeriod" startAt="8"/>
            </a:pPr>
            <a:endParaRPr lang="da-DK" altLang="da-DK" dirty="0"/>
          </a:p>
        </p:txBody>
      </p:sp>
      <p:sp>
        <p:nvSpPr>
          <p:cNvPr id="39942" name="Tekstboks 3"/>
          <p:cNvSpPr txBox="1">
            <a:spLocks noChangeArrowheads="1"/>
          </p:cNvSpPr>
          <p:nvPr/>
        </p:nvSpPr>
        <p:spPr bwMode="auto">
          <a:xfrm>
            <a:off x="2124075" y="1412875"/>
            <a:ext cx="6048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da-DK" b="1" dirty="0"/>
              <a:t>Nations selling </a:t>
            </a:r>
            <a:r>
              <a:rPr lang="en-US" altLang="da-DK" b="1" dirty="0" smtClean="0"/>
              <a:t>on </a:t>
            </a:r>
            <a:r>
              <a:rPr lang="en-US" altLang="da-DK" b="1" dirty="0"/>
              <a:t>Saturday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ktangel 1"/>
          <p:cNvSpPr>
            <a:spLocks noChangeArrowheads="1"/>
          </p:cNvSpPr>
          <p:nvPr/>
        </p:nvSpPr>
        <p:spPr bwMode="auto">
          <a:xfrm>
            <a:off x="2771775" y="5732463"/>
            <a:ext cx="4321175" cy="1009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  <p:sp>
        <p:nvSpPr>
          <p:cNvPr id="430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43000"/>
          </a:xfrm>
        </p:spPr>
        <p:txBody>
          <a:bodyPr/>
          <a:lstStyle/>
          <a:p>
            <a:pPr eaLnBrk="1" hangingPunct="1"/>
            <a:r>
              <a:rPr lang="tr-TR" altLang="da-DK" sz="3600" smtClean="0"/>
              <a:t>GARBAGE MANAGEMENT</a:t>
            </a:r>
          </a:p>
        </p:txBody>
      </p:sp>
      <p:pic>
        <p:nvPicPr>
          <p:cNvPr id="122885" name="Picture 5" descr="IMG_3447"/>
          <p:cNvPicPr>
            <a:picLocks noChangeAspect="1" noChangeArrowheads="1"/>
          </p:cNvPicPr>
          <p:nvPr/>
        </p:nvPicPr>
        <p:blipFill>
          <a:blip r:embed="rId2" cstate="print"/>
          <a:srcRect l="27827" t="15303" r="27733" b="15231"/>
          <a:stretch>
            <a:fillRect/>
          </a:stretch>
        </p:blipFill>
        <p:spPr bwMode="auto">
          <a:xfrm>
            <a:off x="6165850" y="908050"/>
            <a:ext cx="2727325" cy="5688013"/>
          </a:xfrm>
          <a:prstGeom prst="rect">
            <a:avLst/>
          </a:prstGeom>
          <a:noFill/>
          <a:ln w="12700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/>
        </p:spPr>
      </p:pic>
      <p:sp>
        <p:nvSpPr>
          <p:cNvPr id="43013" name="Text Box 13"/>
          <p:cNvSpPr txBox="1">
            <a:spLocks noChangeArrowheads="1"/>
          </p:cNvSpPr>
          <p:nvPr/>
        </p:nvSpPr>
        <p:spPr bwMode="auto">
          <a:xfrm>
            <a:off x="303213" y="1984375"/>
            <a:ext cx="527685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a-DK" b="1" i="1"/>
              <a:t>CLEAN UP:</a:t>
            </a:r>
          </a:p>
          <a:p>
            <a:endParaRPr lang="en-US" altLang="da-DK" b="1" i="1"/>
          </a:p>
          <a:p>
            <a:r>
              <a:rPr lang="en-US" altLang="da-DK" b="1" i="1"/>
              <a:t>We are responsible of the garbage bins closest to our stands.</a:t>
            </a:r>
          </a:p>
          <a:p>
            <a:endParaRPr lang="en-US" altLang="da-DK" b="1" i="1"/>
          </a:p>
          <a:p>
            <a:r>
              <a:rPr lang="en-US" altLang="da-DK" b="1" i="1"/>
              <a:t>Empty yellow inside garbage pails hourly, replace the white bag with the new one.</a:t>
            </a:r>
          </a:p>
          <a:p>
            <a:endParaRPr lang="en-US" altLang="da-DK" b="1" i="1"/>
          </a:p>
          <a:p>
            <a:r>
              <a:rPr lang="en-US" altLang="da-DK" b="1" i="1"/>
              <a:t>Put garbage in appropriate bins behind kitchen.</a:t>
            </a:r>
            <a:endParaRPr lang="tr-TR" altLang="da-DK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da-DK" smtClean="0"/>
          </a:p>
        </p:txBody>
      </p:sp>
      <p:sp>
        <p:nvSpPr>
          <p:cNvPr id="4608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11113"/>
            <a:ext cx="9148763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6"/>
          <p:cNvSpPr>
            <a:spLocks noGrp="1" noChangeArrowheads="1"/>
          </p:cNvSpPr>
          <p:nvPr>
            <p:ph type="title"/>
          </p:nvPr>
        </p:nvSpPr>
        <p:spPr>
          <a:xfrm>
            <a:off x="1908175" y="258763"/>
            <a:ext cx="6551613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 smtClean="0">
                <a:latin typeface="+mn-lt"/>
              </a:rPr>
              <a:t>Thanking Teen Helpers</a:t>
            </a:r>
            <a:endParaRPr lang="en-US" sz="3600" b="1" dirty="0" smtClean="0">
              <a:latin typeface="+mn-lt"/>
            </a:endParaRPr>
          </a:p>
        </p:txBody>
      </p:sp>
      <p:sp>
        <p:nvSpPr>
          <p:cNvPr id="30723" name="Text Box 9"/>
          <p:cNvSpPr txBox="1">
            <a:spLocks noChangeArrowheads="1"/>
          </p:cNvSpPr>
          <p:nvPr/>
        </p:nvSpPr>
        <p:spPr bwMode="auto">
          <a:xfrm>
            <a:off x="2627313" y="1557338"/>
            <a:ext cx="7921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a-DK" sz="3200" b="1">
                <a:cs typeface="Arial" charset="0"/>
              </a:rPr>
              <a:t>#1</a:t>
            </a:r>
          </a:p>
        </p:txBody>
      </p:sp>
      <p:sp>
        <p:nvSpPr>
          <p:cNvPr id="30724" name="Rectangle 16"/>
          <p:cNvSpPr>
            <a:spLocks noChangeArrowheads="1"/>
          </p:cNvSpPr>
          <p:nvPr/>
        </p:nvSpPr>
        <p:spPr bwMode="auto">
          <a:xfrm>
            <a:off x="1524000" y="4419600"/>
            <a:ext cx="1295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>
              <a:cs typeface="Arial" charset="0"/>
            </a:endParaRPr>
          </a:p>
        </p:txBody>
      </p:sp>
      <p:sp>
        <p:nvSpPr>
          <p:cNvPr id="30725" name="Line 7"/>
          <p:cNvSpPr>
            <a:spLocks noChangeShapeType="1"/>
          </p:cNvSpPr>
          <p:nvPr/>
        </p:nvSpPr>
        <p:spPr bwMode="auto">
          <a:xfrm>
            <a:off x="1908175" y="1431925"/>
            <a:ext cx="64785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ktangel 4"/>
          <p:cNvSpPr/>
          <p:nvPr/>
        </p:nvSpPr>
        <p:spPr>
          <a:xfrm>
            <a:off x="3563938" y="2303463"/>
            <a:ext cx="5400675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85850" lvl="2" eaLnBrk="1" hangingPunct="1">
              <a:spcAft>
                <a:spcPts val="600"/>
              </a:spcAft>
              <a:defRPr/>
            </a:pPr>
            <a:r>
              <a:rPr lang="en-GB" altLang="da-DK" b="1" dirty="0">
                <a:solidFill>
                  <a:schemeClr val="tx2"/>
                </a:solidFill>
              </a:rPr>
              <a:t>For all Teen Helpers (8-10) during the Bazaar Weekend</a:t>
            </a:r>
          </a:p>
          <a:p>
            <a:pPr marL="1428750" lvl="2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2000" b="1" dirty="0">
                <a:solidFill>
                  <a:srgbClr val="FFC000"/>
                </a:solidFill>
              </a:rPr>
              <a:t>Yellow</a:t>
            </a:r>
            <a:r>
              <a:rPr lang="en-GB" altLang="da-DK" sz="2000" b="1" dirty="0">
                <a:solidFill>
                  <a:schemeClr val="tx2"/>
                </a:solidFill>
              </a:rPr>
              <a:t> on Saturday</a:t>
            </a:r>
          </a:p>
          <a:p>
            <a:pPr marL="1428750" lvl="2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a-DK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Purple</a:t>
            </a:r>
            <a:r>
              <a:rPr lang="en-GB" altLang="da-DK" sz="2000" b="1" dirty="0">
                <a:solidFill>
                  <a:schemeClr val="tx2"/>
                </a:solidFill>
              </a:rPr>
              <a:t> on Sunday</a:t>
            </a:r>
            <a:endParaRPr lang="en-GB" altLang="da-DK" sz="2000" dirty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35620" r="21222" b="21240"/>
          <a:stretch>
            <a:fillRect/>
          </a:stretch>
        </p:blipFill>
        <p:spPr bwMode="auto">
          <a:xfrm>
            <a:off x="1298575" y="2092325"/>
            <a:ext cx="33020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44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6"/>
          <p:cNvSpPr>
            <a:spLocks noGrp="1" noChangeArrowheads="1"/>
          </p:cNvSpPr>
          <p:nvPr>
            <p:ph type="title"/>
          </p:nvPr>
        </p:nvSpPr>
        <p:spPr>
          <a:xfrm>
            <a:off x="1908175" y="258763"/>
            <a:ext cx="6551613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 smtClean="0">
                <a:latin typeface="+mn-lt"/>
              </a:rPr>
              <a:t>Thanking Teen Helpers</a:t>
            </a:r>
            <a:endParaRPr lang="en-US" sz="3600" b="1" dirty="0" smtClean="0">
              <a:latin typeface="+mn-lt"/>
            </a:endParaRPr>
          </a:p>
        </p:txBody>
      </p:sp>
      <p:sp>
        <p:nvSpPr>
          <p:cNvPr id="31747" name="Text Box 9"/>
          <p:cNvSpPr txBox="1">
            <a:spLocks noChangeArrowheads="1"/>
          </p:cNvSpPr>
          <p:nvPr/>
        </p:nvSpPr>
        <p:spPr bwMode="auto">
          <a:xfrm>
            <a:off x="2627313" y="1557338"/>
            <a:ext cx="7921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a-DK" sz="3200" b="1">
                <a:cs typeface="Arial" charset="0"/>
              </a:rPr>
              <a:t>#2</a:t>
            </a:r>
          </a:p>
        </p:txBody>
      </p:sp>
      <p:sp>
        <p:nvSpPr>
          <p:cNvPr id="31748" name="Rectangle 16"/>
          <p:cNvSpPr>
            <a:spLocks noChangeArrowheads="1"/>
          </p:cNvSpPr>
          <p:nvPr/>
        </p:nvSpPr>
        <p:spPr bwMode="auto">
          <a:xfrm>
            <a:off x="1524000" y="4419600"/>
            <a:ext cx="1295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>
              <a:cs typeface="Arial" charset="0"/>
            </a:endParaRPr>
          </a:p>
        </p:txBody>
      </p:sp>
      <p:sp>
        <p:nvSpPr>
          <p:cNvPr id="31749" name="Line 7"/>
          <p:cNvSpPr>
            <a:spLocks noChangeShapeType="1"/>
          </p:cNvSpPr>
          <p:nvPr/>
        </p:nvSpPr>
        <p:spPr bwMode="auto">
          <a:xfrm>
            <a:off x="1908175" y="1431925"/>
            <a:ext cx="64785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Rektangel 4"/>
          <p:cNvSpPr>
            <a:spLocks noChangeArrowheads="1"/>
          </p:cNvSpPr>
          <p:nvPr/>
        </p:nvSpPr>
        <p:spPr bwMode="auto">
          <a:xfrm>
            <a:off x="1692275" y="2439988"/>
            <a:ext cx="6694488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algn="ctr" eaLnBrk="1" hangingPunct="1">
              <a:spcAft>
                <a:spcPts val="600"/>
              </a:spcAft>
            </a:pPr>
            <a:r>
              <a:rPr lang="en-GB" altLang="da-DK" sz="4400">
                <a:solidFill>
                  <a:srgbClr val="C00000"/>
                </a:solidFill>
                <a:latin typeface="Forte" pitchFamily="66" charset="0"/>
              </a:rPr>
              <a:t>Certificate of Appreciation </a:t>
            </a:r>
          </a:p>
          <a:p>
            <a:pPr marL="171450" algn="ctr" eaLnBrk="1" hangingPunct="1">
              <a:spcAft>
                <a:spcPts val="600"/>
              </a:spcAft>
            </a:pPr>
            <a:r>
              <a:rPr lang="en-GB" altLang="da-DK" sz="2800" b="1">
                <a:solidFill>
                  <a:schemeClr val="tx2"/>
                </a:solidFill>
              </a:rPr>
              <a:t>Signed by:</a:t>
            </a:r>
          </a:p>
          <a:p>
            <a:pPr marL="171450" algn="ctr" eaLnBrk="1" hangingPunct="1">
              <a:spcAft>
                <a:spcPts val="600"/>
              </a:spcAft>
            </a:pPr>
            <a:r>
              <a:rPr lang="en-GB" altLang="da-DK" sz="2800" b="1">
                <a:solidFill>
                  <a:schemeClr val="tx2"/>
                </a:solidFill>
              </a:rPr>
              <a:t>the President &amp; the International Restaurant Coordinator </a:t>
            </a:r>
            <a:endParaRPr lang="en-GB" altLang="da-DK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5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3" descr="children_play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2943230"/>
            <a:ext cx="4437062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634456" y="6319510"/>
            <a:ext cx="518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2400">
              <a:cs typeface="Arial" charset="0"/>
            </a:endParaRP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>
          <a:xfrm>
            <a:off x="1260475" y="44450"/>
            <a:ext cx="7883525" cy="1655763"/>
          </a:xfrm>
        </p:spPr>
        <p:txBody>
          <a:bodyPr/>
          <a:lstStyle/>
          <a:p>
            <a:pPr eaLnBrk="1" hangingPunct="1"/>
            <a:r>
              <a:rPr lang="en-US" altLang="da-DK" sz="3200" b="1" smtClean="0">
                <a:solidFill>
                  <a:schemeClr val="tx1"/>
                </a:solidFill>
              </a:rPr>
              <a:t>CHILDREN IN THE KITCHEN AREA</a:t>
            </a:r>
          </a:p>
        </p:txBody>
      </p:sp>
      <p:sp>
        <p:nvSpPr>
          <p:cNvPr id="24580" name="Rektangel 1"/>
          <p:cNvSpPr>
            <a:spLocks noChangeArrowheads="1"/>
          </p:cNvSpPr>
          <p:nvPr/>
        </p:nvSpPr>
        <p:spPr bwMode="auto">
          <a:xfrm>
            <a:off x="1908175" y="1773238"/>
            <a:ext cx="66960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a-DK" sz="2800" b="1" dirty="0" smtClean="0"/>
              <a:t>For safety reasons </a:t>
            </a:r>
            <a:r>
              <a:rPr lang="en-US" altLang="da-DK" sz="2800" b="1" i="1" dirty="0"/>
              <a:t>children under </a:t>
            </a:r>
            <a:r>
              <a:rPr lang="en-US" altLang="da-DK" sz="2800" b="1" dirty="0"/>
              <a:t>the age of sixteen (</a:t>
            </a:r>
            <a:r>
              <a:rPr lang="en-US" altLang="da-DK" sz="2800" b="1" i="1" dirty="0">
                <a:solidFill>
                  <a:srgbClr val="CC0000"/>
                </a:solidFill>
              </a:rPr>
              <a:t>16</a:t>
            </a:r>
            <a:r>
              <a:rPr lang="en-US" altLang="da-DK" sz="2800" b="1" dirty="0"/>
              <a:t>) years are </a:t>
            </a:r>
            <a:r>
              <a:rPr lang="en-US" altLang="da-DK" sz="2800" b="1" dirty="0">
                <a:solidFill>
                  <a:srgbClr val="CC0000"/>
                </a:solidFill>
              </a:rPr>
              <a:t>NOT</a:t>
            </a:r>
            <a:r>
              <a:rPr lang="en-US" altLang="da-DK" sz="2800" b="1" dirty="0"/>
              <a:t> allowed in the kitchen area!</a:t>
            </a:r>
            <a:endParaRPr lang="da-DK" altLang="da-DK" sz="2800" b="1" dirty="0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1820863" y="1438275"/>
            <a:ext cx="6808787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7" name="Rektangel 1"/>
          <p:cNvSpPr>
            <a:spLocks noChangeArrowheads="1"/>
          </p:cNvSpPr>
          <p:nvPr/>
        </p:nvSpPr>
        <p:spPr bwMode="auto">
          <a:xfrm>
            <a:off x="1681162" y="6301740"/>
            <a:ext cx="6696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a-DK" sz="2800" b="1" dirty="0" smtClean="0">
                <a:solidFill>
                  <a:srgbClr val="C00000"/>
                </a:solidFill>
              </a:rPr>
              <a:t>NO EXCEPTIONS !</a:t>
            </a:r>
            <a:endParaRPr lang="da-DK" altLang="da-DK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a-DK" altLang="da-DK"/>
          </a:p>
        </p:txBody>
      </p:sp>
      <p:pic>
        <p:nvPicPr>
          <p:cNvPr id="47107" name="Picture 2" descr="Crowd Of People"/>
          <p:cNvPicPr>
            <a:picLocks noChangeAspect="1" noChangeArrowheads="1"/>
          </p:cNvPicPr>
          <p:nvPr/>
        </p:nvPicPr>
        <p:blipFill>
          <a:blip r:embed="rId3" cstate="print"/>
          <a:srcRect t="37289" b="10745"/>
          <a:stretch>
            <a:fillRect/>
          </a:stretch>
        </p:blipFill>
        <p:spPr bwMode="auto">
          <a:xfrm>
            <a:off x="0" y="1522413"/>
            <a:ext cx="9144000" cy="533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da-DK" sz="3200" b="1">
                <a:solidFill>
                  <a:srgbClr val="CC0066"/>
                </a:solidFill>
              </a:rPr>
              <a:t>FINAL INTERNATIONAL RESTAURANT </a:t>
            </a:r>
          </a:p>
          <a:p>
            <a:pPr algn="ctr"/>
            <a:r>
              <a:rPr lang="en-US" altLang="da-DK" sz="3200" b="1">
                <a:solidFill>
                  <a:srgbClr val="CC0066"/>
                </a:solidFill>
              </a:rPr>
              <a:t>COORDINATION MEETING</a:t>
            </a: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608013" y="3529013"/>
            <a:ext cx="79914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da-DK" sz="2800" b="1" dirty="0" smtClean="0">
                <a:solidFill>
                  <a:schemeClr val="tx2"/>
                </a:solidFill>
              </a:rPr>
              <a:t>13 </a:t>
            </a:r>
            <a:r>
              <a:rPr lang="en-US" altLang="da-DK" sz="2800" b="1" dirty="0">
                <a:solidFill>
                  <a:schemeClr val="tx2"/>
                </a:solidFill>
              </a:rPr>
              <a:t>November </a:t>
            </a:r>
            <a:r>
              <a:rPr lang="en-US" altLang="da-DK" sz="2800" b="1" dirty="0" smtClean="0">
                <a:solidFill>
                  <a:schemeClr val="tx2"/>
                </a:solidFill>
              </a:rPr>
              <a:t>2014 </a:t>
            </a:r>
            <a:r>
              <a:rPr lang="en-US" altLang="da-DK" sz="2800" b="1" dirty="0">
                <a:solidFill>
                  <a:schemeClr val="tx2"/>
                </a:solidFill>
              </a:rPr>
              <a:t>at </a:t>
            </a:r>
            <a:r>
              <a:rPr lang="en-US" altLang="da-DK" sz="2800" b="1" dirty="0" smtClean="0">
                <a:solidFill>
                  <a:schemeClr val="tx2"/>
                </a:solidFill>
              </a:rPr>
              <a:t>1500h </a:t>
            </a:r>
            <a:r>
              <a:rPr lang="en-US" altLang="da-DK" sz="2800" b="1" dirty="0">
                <a:solidFill>
                  <a:schemeClr val="tx2"/>
                </a:solidFill>
              </a:rPr>
              <a:t>in NATO Self Service Restaurant with Chef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ktangel 1"/>
          <p:cNvSpPr>
            <a:spLocks noChangeArrowheads="1"/>
          </p:cNvSpPr>
          <p:nvPr/>
        </p:nvSpPr>
        <p:spPr bwMode="auto">
          <a:xfrm>
            <a:off x="2212975" y="5705475"/>
            <a:ext cx="5327650" cy="1050925"/>
          </a:xfrm>
          <a:prstGeom prst="rect">
            <a:avLst/>
          </a:prstGeom>
          <a:solidFill>
            <a:schemeClr val="bg1"/>
          </a:solidFill>
          <a:ln w="0" algn="ctr">
            <a:noFill/>
            <a:round/>
            <a:headEnd/>
            <a:tailEnd/>
          </a:ln>
        </p:spPr>
        <p:txBody>
          <a:bodyPr/>
          <a:lstStyle/>
          <a:p>
            <a:endParaRPr lang="da-DK" altLang="da-DK">
              <a:cs typeface="Arial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2275" y="1512888"/>
            <a:ext cx="6359525" cy="4579937"/>
          </a:xfrm>
        </p:spPr>
        <p:txBody>
          <a:bodyPr/>
          <a:lstStyle/>
          <a:p>
            <a:pPr>
              <a:defRPr/>
            </a:pPr>
            <a:r>
              <a:rPr lang="da-DK" altLang="da-DK" sz="2400" b="1" dirty="0" smtClean="0"/>
              <a:t>No </a:t>
            </a:r>
            <a:r>
              <a:rPr lang="da-DK" altLang="da-DK" sz="2400" b="1" dirty="0" err="1" smtClean="0"/>
              <a:t>Farewells</a:t>
            </a:r>
            <a:r>
              <a:rPr lang="da-DK" altLang="da-DK" sz="2400" b="1" dirty="0" smtClean="0"/>
              <a:t> </a:t>
            </a:r>
            <a:r>
              <a:rPr lang="da-DK" altLang="da-DK" sz="2400" b="1" dirty="0" err="1" smtClean="0"/>
              <a:t>today</a:t>
            </a:r>
            <a:r>
              <a:rPr lang="da-DK" altLang="da-DK" sz="2400" b="1" dirty="0" smtClean="0"/>
              <a:t> </a:t>
            </a:r>
            <a:r>
              <a:rPr lang="da-DK" altLang="da-DK" sz="2400" b="1" dirty="0" smtClean="0">
                <a:sym typeface="Wingdings" panose="05000000000000000000" pitchFamily="2" charset="2"/>
              </a:rPr>
              <a:t></a:t>
            </a:r>
            <a:endParaRPr lang="da-DK" altLang="da-DK" sz="2400" b="1" dirty="0" smtClean="0"/>
          </a:p>
          <a:p>
            <a:pPr>
              <a:defRPr/>
            </a:pPr>
            <a:endParaRPr lang="da-DK" altLang="da-DK" sz="2000" b="1" i="1" dirty="0" smtClean="0">
              <a:solidFill>
                <a:srgbClr val="C00000"/>
              </a:solidFill>
            </a:endParaRPr>
          </a:p>
          <a:p>
            <a:pPr>
              <a:defRPr/>
            </a:pPr>
            <a:endParaRPr lang="da-DK" altLang="da-DK" sz="2000" b="1" i="1" dirty="0" smtClean="0">
              <a:solidFill>
                <a:srgbClr val="C00000"/>
              </a:solidFill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98438"/>
            <a:ext cx="6524625" cy="1143000"/>
          </a:xfrm>
        </p:spPr>
        <p:txBody>
          <a:bodyPr/>
          <a:lstStyle/>
          <a:p>
            <a:pPr eaLnBrk="1" hangingPunct="1"/>
            <a:r>
              <a:rPr lang="nl-NL" altLang="da-DK" sz="3600" b="1" smtClean="0"/>
              <a:t>Farewell to Members</a:t>
            </a:r>
            <a:r>
              <a:rPr lang="en-US" altLang="da-DK" smtClean="0"/>
              <a:t/>
            </a:r>
            <a:br>
              <a:rPr lang="en-US" altLang="da-DK" smtClean="0"/>
            </a:br>
            <a:r>
              <a:rPr lang="en-US" altLang="da-DK" sz="2000" smtClean="0"/>
              <a:t>Jimmie Bradshaw - President</a:t>
            </a:r>
          </a:p>
        </p:txBody>
      </p:sp>
      <p:sp>
        <p:nvSpPr>
          <p:cNvPr id="6149" name="Line 4"/>
          <p:cNvSpPr>
            <a:spLocks noChangeShapeType="1"/>
          </p:cNvSpPr>
          <p:nvPr/>
        </p:nvSpPr>
        <p:spPr bwMode="auto">
          <a:xfrm>
            <a:off x="1828800" y="1412875"/>
            <a:ext cx="65246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150" name="Picture 2" descr="C:\Users\Public\Pictures\Farv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5725" y="4954588"/>
            <a:ext cx="1296988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197768"/>
            <a:ext cx="669674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atin typeface="+mn-lt"/>
                <a:ea typeface="Tahoma" pitchFamily="34" charset="0"/>
                <a:cs typeface="Tahoma" pitchFamily="34" charset="0"/>
              </a:rPr>
              <a:t>Any other Business</a:t>
            </a:r>
            <a:r>
              <a:rPr lang="en-US" dirty="0">
                <a:latin typeface="+mn-lt"/>
                <a:ea typeface="Tahoma" pitchFamily="34" charset="0"/>
                <a:cs typeface="Tahoma" pitchFamily="34" charset="0"/>
              </a:rPr>
              <a:t/>
            </a:r>
            <a:br>
              <a:rPr lang="en-US" dirty="0">
                <a:latin typeface="+mn-lt"/>
                <a:ea typeface="Tahoma" pitchFamily="34" charset="0"/>
                <a:cs typeface="Tahoma" pitchFamily="34" charset="0"/>
              </a:rPr>
            </a:br>
            <a:r>
              <a:rPr lang="en-US" sz="2000" dirty="0" smtClean="0">
                <a:latin typeface="+mn-lt"/>
                <a:ea typeface="Tahoma" pitchFamily="34" charset="0"/>
                <a:cs typeface="Tahoma" pitchFamily="34" charset="0"/>
              </a:rPr>
              <a:t>Jimmie Bradshaw - President</a:t>
            </a:r>
            <a:endParaRPr lang="en-US" sz="20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>
            <a:off x="1828800" y="1439064"/>
            <a:ext cx="6703639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8" name="Picture 4" descr="http://www.clipartlord.com/wp-content/uploads/2012/11/champag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408313" cy="34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5857" y="1916832"/>
            <a:ext cx="44644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 DECODE" panose="02000000000000000000" pitchFamily="2" charset="0"/>
              </a:rPr>
              <a:t>France’s Champagne Sale</a:t>
            </a:r>
          </a:p>
          <a:p>
            <a:endParaRPr lang="en-US" dirty="0"/>
          </a:p>
          <a:p>
            <a:r>
              <a:rPr lang="en-US" sz="3200" dirty="0" smtClean="0">
                <a:latin typeface="AR DECODE" panose="02000000000000000000" pitchFamily="2" charset="0"/>
              </a:rPr>
              <a:t>Thursday, October 23</a:t>
            </a:r>
          </a:p>
          <a:p>
            <a:r>
              <a:rPr lang="en-US" sz="3200" dirty="0" smtClean="0">
                <a:latin typeface="AR DECODE" panose="02000000000000000000" pitchFamily="2" charset="0"/>
              </a:rPr>
              <a:t>1400-1600</a:t>
            </a:r>
          </a:p>
          <a:p>
            <a:r>
              <a:rPr lang="en-US" sz="3200" dirty="0" smtClean="0">
                <a:latin typeface="AR DECODE" panose="02000000000000000000" pitchFamily="2" charset="0"/>
              </a:rPr>
              <a:t>Press Hall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94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197768"/>
            <a:ext cx="669674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atin typeface="+mn-lt"/>
                <a:ea typeface="Tahoma" pitchFamily="34" charset="0"/>
                <a:cs typeface="Tahoma" pitchFamily="34" charset="0"/>
              </a:rPr>
              <a:t>Any other Business</a:t>
            </a:r>
            <a:r>
              <a:rPr lang="en-US" dirty="0">
                <a:latin typeface="+mn-lt"/>
                <a:ea typeface="Tahoma" pitchFamily="34" charset="0"/>
                <a:cs typeface="Tahoma" pitchFamily="34" charset="0"/>
              </a:rPr>
              <a:t/>
            </a:r>
            <a:br>
              <a:rPr lang="en-US" dirty="0">
                <a:latin typeface="+mn-lt"/>
                <a:ea typeface="Tahoma" pitchFamily="34" charset="0"/>
                <a:cs typeface="Tahoma" pitchFamily="34" charset="0"/>
              </a:rPr>
            </a:br>
            <a:r>
              <a:rPr lang="en-US" sz="2000" dirty="0" smtClean="0">
                <a:latin typeface="+mn-lt"/>
                <a:ea typeface="Tahoma" pitchFamily="34" charset="0"/>
                <a:cs typeface="Tahoma" pitchFamily="34" charset="0"/>
              </a:rPr>
              <a:t>Jimmie Bradshaw - President</a:t>
            </a:r>
            <a:endParaRPr lang="en-US" sz="20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>
            <a:off x="1828800" y="1439064"/>
            <a:ext cx="6703639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5576" y="1844824"/>
            <a:ext cx="819383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2014 Patrons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General Bartels, The Chairman of the NATO Military Committee &amp; Mrs. </a:t>
            </a:r>
            <a:r>
              <a:rPr lang="en-US" dirty="0" err="1" smtClean="0"/>
              <a:t>Inge</a:t>
            </a:r>
            <a:r>
              <a:rPr lang="en-US" dirty="0" smtClean="0"/>
              <a:t> </a:t>
            </a:r>
            <a:r>
              <a:rPr lang="en-US" dirty="0" err="1" smtClean="0"/>
              <a:t>Vansteenkiste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HE Ambassador Alexander </a:t>
            </a:r>
            <a:r>
              <a:rPr lang="en-US" dirty="0" err="1" smtClean="0"/>
              <a:t>Vershbow</a:t>
            </a:r>
            <a:r>
              <a:rPr lang="en-US" dirty="0" smtClean="0"/>
              <a:t>, The NATO Deputy Secretary General &amp; Mrs. Lisa </a:t>
            </a:r>
            <a:r>
              <a:rPr lang="en-US" dirty="0" err="1" smtClean="0"/>
              <a:t>Vershbow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Air Marshal Sir Christopher Harper, Director General of International Military Staff &amp; NATO Charity Bazaar Honorary President Lady Jan Harper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NATO Charity Bazaar Honorary Vice-President Ms. Kati Schmidt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28268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772400" cy="1143000"/>
          </a:xfrm>
        </p:spPr>
        <p:txBody>
          <a:bodyPr/>
          <a:lstStyle/>
          <a:p>
            <a:r>
              <a:rPr lang="en-US" sz="6000" dirty="0" smtClean="0"/>
              <a:t>Patrons &amp; Sponsors Coffee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60848"/>
            <a:ext cx="5758785" cy="4114800"/>
          </a:xfrm>
        </p:spPr>
        <p:txBody>
          <a:bodyPr/>
          <a:lstStyle/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sz="4400" dirty="0" smtClean="0"/>
              <a:t>Thank you to Hungary &amp; Azerbaijan for hosting!</a:t>
            </a:r>
          </a:p>
        </p:txBody>
      </p:sp>
      <p:pic>
        <p:nvPicPr>
          <p:cNvPr id="4" name="Billede 4" descr="kaffekop2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3573016"/>
            <a:ext cx="30241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30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557213"/>
            <a:ext cx="60499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latin typeface="+mn-lt"/>
                <a:ea typeface="Tahoma" pitchFamily="34" charset="0"/>
                <a:cs typeface="Tahoma" pitchFamily="34" charset="0"/>
              </a:rPr>
              <a:t>Closing</a:t>
            </a:r>
            <a:r>
              <a:rPr lang="en-US" dirty="0">
                <a:latin typeface="+mn-lt"/>
                <a:ea typeface="Tahoma" pitchFamily="34" charset="0"/>
                <a:cs typeface="Tahoma" pitchFamily="34" charset="0"/>
              </a:rPr>
              <a:t/>
            </a:r>
            <a:br>
              <a:rPr lang="en-US" dirty="0">
                <a:latin typeface="+mn-lt"/>
                <a:ea typeface="Tahoma" pitchFamily="34" charset="0"/>
                <a:cs typeface="Tahoma" pitchFamily="34" charset="0"/>
              </a:rPr>
            </a:br>
            <a:r>
              <a:rPr lang="en-US" sz="2000" dirty="0" smtClean="0">
                <a:latin typeface="+mn-lt"/>
                <a:ea typeface="Tahoma" pitchFamily="34" charset="0"/>
                <a:cs typeface="Tahoma" pitchFamily="34" charset="0"/>
              </a:rPr>
              <a:t>Jimmie Bradshaw - President</a:t>
            </a:r>
            <a:endParaRPr lang="en-US" sz="20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>
            <a:off x="1828800" y="1828800"/>
            <a:ext cx="713581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8917" name="Rectangle 5"/>
          <p:cNvSpPr>
            <a:spLocks noChangeArrowheads="1"/>
          </p:cNvSpPr>
          <p:nvPr/>
        </p:nvSpPr>
        <p:spPr bwMode="auto">
          <a:xfrm>
            <a:off x="1774825" y="2349500"/>
            <a:ext cx="71897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latin typeface="+mn-lt"/>
                <a:ea typeface="Tahoma" pitchFamily="34" charset="0"/>
                <a:cs typeface="Tahoma" pitchFamily="34" charset="0"/>
              </a:rPr>
              <a:t>6</a:t>
            </a:r>
            <a:r>
              <a:rPr lang="en-US" sz="2000" b="1" dirty="0" smtClean="0"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>
                <a:latin typeface="+mn-lt"/>
                <a:ea typeface="Tahoma" pitchFamily="34" charset="0"/>
                <a:cs typeface="Tahoma" pitchFamily="34" charset="0"/>
              </a:rPr>
              <a:t>November </a:t>
            </a:r>
            <a:r>
              <a:rPr lang="en-US" sz="2000" dirty="0">
                <a:latin typeface="+mn-lt"/>
                <a:ea typeface="Tahoma" pitchFamily="34" charset="0"/>
                <a:cs typeface="Tahoma" pitchFamily="34" charset="0"/>
              </a:rPr>
              <a:t>(Last Meeting before Bazaar)</a:t>
            </a:r>
          </a:p>
          <a:p>
            <a:pPr marL="1200150" lvl="4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800" dirty="0">
                <a:ea typeface="ＭＳ Ｐゴシック" pitchFamily="-96" charset="-128"/>
              </a:rPr>
              <a:t>Key Focus: Final Instructions &amp; After sales schedule</a:t>
            </a:r>
          </a:p>
          <a:p>
            <a:pPr marL="342900" lvl="2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>
                <a:ea typeface="ＭＳ Ｐゴシック" pitchFamily="-48" charset="-128"/>
              </a:rPr>
              <a:t>13 </a:t>
            </a:r>
            <a:r>
              <a:rPr lang="en-US" sz="2000" b="1" dirty="0">
                <a:ea typeface="ＭＳ Ｐゴシック" pitchFamily="-48" charset="-128"/>
              </a:rPr>
              <a:t>November</a:t>
            </a:r>
          </a:p>
          <a:p>
            <a:pPr marL="1257300" lvl="4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ea typeface="ＭＳ Ｐゴシック" pitchFamily="-48" charset="-128"/>
              </a:rPr>
              <a:t>Final Restaurant Meeting with Chef (Kitchen)</a:t>
            </a:r>
          </a:p>
          <a:p>
            <a:pPr marL="342900" lvl="2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ea typeface="ＭＳ Ｐゴシック" pitchFamily="-48" charset="-128"/>
              </a:rPr>
              <a:t>27 January </a:t>
            </a:r>
            <a:r>
              <a:rPr lang="en-US" sz="2000" b="1" dirty="0" smtClean="0">
                <a:ea typeface="ＭＳ Ｐゴシック" pitchFamily="-48" charset="-128"/>
              </a:rPr>
              <a:t>2015 </a:t>
            </a:r>
            <a:endParaRPr lang="en-US" sz="2000" b="1" dirty="0">
              <a:ea typeface="ＭＳ Ｐゴシック" pitchFamily="-48" charset="-128"/>
            </a:endParaRPr>
          </a:p>
          <a:p>
            <a:pPr marL="1257300" lvl="4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ea typeface="ＭＳ Ｐゴシック" pitchFamily="-48" charset="-128"/>
              </a:rPr>
              <a:t>Donation Ceremony - (NATO Staff Centre Banquet Room) </a:t>
            </a:r>
            <a:r>
              <a:rPr lang="en-US" sz="2000" dirty="0">
                <a:latin typeface="+mn-lt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678918" name="Text Box 6"/>
          <p:cNvSpPr txBox="1">
            <a:spLocks noChangeArrowheads="1"/>
          </p:cNvSpPr>
          <p:nvPr/>
        </p:nvSpPr>
        <p:spPr bwMode="auto">
          <a:xfrm>
            <a:off x="1730375" y="1857375"/>
            <a:ext cx="4929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  <a:ea typeface="Tahoma" pitchFamily="34" charset="0"/>
                <a:cs typeface="Tahoma" pitchFamily="34" charset="0"/>
              </a:rPr>
              <a:t>Upcoming Meetings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5589588"/>
            <a:ext cx="9144000" cy="369887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b="1" dirty="0">
                <a:latin typeface="+mn-lt"/>
                <a:ea typeface="ＭＳ Ｐゴシック" pitchFamily="-96" charset="-128"/>
              </a:rPr>
              <a:t>Please return voting cards and folders</a:t>
            </a:r>
            <a:endParaRPr lang="en-US" b="1" dirty="0">
              <a:latin typeface="+mn-lt"/>
              <a:ea typeface="ＭＳ Ｐゴシック" pitchFamily="-9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encrypted-tbn1.gstatic.com/images?q=tbn:ANd9GcT4h4cpT8K2xDe2iuvm4ri9NqiylMbdddvCLx-KJheB0KmplFrEOQ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809" y="4284260"/>
            <a:ext cx="1163940" cy="101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encrypted-tbn1.gstatic.com/images?q=tbn:ANd9GcT4h4cpT8K2xDe2iuvm4ri9NqiylMbdddvCLx-KJheB0KmplFrEOQ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54" y="3699819"/>
            <a:ext cx="1163940" cy="101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62" y="2173554"/>
            <a:ext cx="1394130" cy="132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24" y="4992727"/>
            <a:ext cx="1983672" cy="767743"/>
          </a:xfrm>
          <a:prstGeom prst="rect">
            <a:avLst/>
          </a:prstGeom>
        </p:spPr>
      </p:pic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86674" y="6351"/>
            <a:ext cx="6430239" cy="1118394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latin typeface="+mn-lt"/>
              </a:rPr>
              <a:t>Sponsors &amp; Events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Dionysia Leolei, </a:t>
            </a:r>
            <a:r>
              <a:rPr lang="en-US" sz="2000" dirty="0" smtClean="0">
                <a:solidFill>
                  <a:schemeClr val="accent2"/>
                </a:solidFill>
              </a:rPr>
              <a:t>Sponsors &amp; Event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1828800" y="1052736"/>
            <a:ext cx="65166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Ορθογώνιο 2"/>
          <p:cNvSpPr/>
          <p:nvPr/>
        </p:nvSpPr>
        <p:spPr bwMode="auto">
          <a:xfrm>
            <a:off x="827584" y="980728"/>
            <a:ext cx="7992888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u="sng" spc="600" dirty="0" smtClean="0">
                <a:solidFill>
                  <a:srgbClr val="FF0000"/>
                </a:solidFill>
                <a:latin typeface="Corbel" panose="020B0503020204020204" pitchFamily="34" charset="0"/>
              </a:rPr>
              <a:t>SPONSORS 2014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70" y="1484784"/>
            <a:ext cx="2290054" cy="754254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25267"/>
            <a:ext cx="2585221" cy="660057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204" y="2513245"/>
            <a:ext cx="2909669" cy="648072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84" y="3587313"/>
            <a:ext cx="2016685" cy="619865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3" y="3760822"/>
            <a:ext cx="2000404" cy="502804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1" y="5009524"/>
            <a:ext cx="3023901" cy="75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04" y="2277907"/>
            <a:ext cx="1056192" cy="105337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285" y="4910257"/>
            <a:ext cx="1531652" cy="93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16" y="3214636"/>
            <a:ext cx="1595175" cy="1595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32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44450"/>
            <a:ext cx="6553200" cy="1143000"/>
          </a:xfrm>
        </p:spPr>
        <p:txBody>
          <a:bodyPr/>
          <a:lstStyle/>
          <a:p>
            <a:pPr eaLnBrk="1" hangingPunct="1"/>
            <a:r>
              <a:rPr lang="nl-NL" altLang="da-DK" sz="3600" b="1" smtClean="0"/>
              <a:t>VOTES</a:t>
            </a:r>
            <a:r>
              <a:rPr lang="en-US" altLang="da-DK" smtClean="0"/>
              <a:t/>
            </a:r>
            <a:br>
              <a:rPr lang="en-US" altLang="da-DK" smtClean="0"/>
            </a:br>
            <a:r>
              <a:rPr lang="en-US" altLang="da-DK" sz="2000" smtClean="0"/>
              <a:t>Jimmie Bradshaw - President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713" y="1484313"/>
            <a:ext cx="6502400" cy="3721100"/>
          </a:xfrm>
        </p:spPr>
        <p:txBody>
          <a:bodyPr/>
          <a:lstStyle/>
          <a:p>
            <a:r>
              <a:rPr lang="en-GB" altLang="da-DK" sz="2400" b="1" dirty="0" smtClean="0">
                <a:cs typeface="Tahoma" pitchFamily="34" charset="0"/>
              </a:rPr>
              <a:t>Approval of: </a:t>
            </a:r>
            <a:br>
              <a:rPr lang="en-GB" altLang="da-DK" sz="2400" b="1" dirty="0" smtClean="0">
                <a:cs typeface="Tahoma" pitchFamily="34" charset="0"/>
              </a:rPr>
            </a:br>
            <a:r>
              <a:rPr lang="en-GB" altLang="da-DK" sz="2400" b="1" dirty="0" smtClean="0">
                <a:cs typeface="Tahoma" pitchFamily="34" charset="0"/>
              </a:rPr>
              <a:t>- Minutes from 7 October 2014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828800" y="1435100"/>
            <a:ext cx="6488113" cy="158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ChangeArrowheads="1"/>
          </p:cNvSpPr>
          <p:nvPr/>
        </p:nvSpPr>
        <p:spPr bwMode="auto">
          <a:xfrm>
            <a:off x="1828800" y="5943600"/>
            <a:ext cx="5257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a-DK" altLang="da-DK" sz="2400">
              <a:cs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da-DK" sz="3600" b="1" smtClean="0"/>
              <a:t>Invitations &amp; Lists</a:t>
            </a:r>
            <a:br>
              <a:rPr lang="en-US" altLang="da-DK" sz="3600" b="1" smtClean="0"/>
            </a:br>
            <a:r>
              <a:rPr lang="en-US" altLang="en-US" sz="1800" smtClean="0"/>
              <a:t>Beckie Metelko</a:t>
            </a:r>
            <a:r>
              <a:rPr lang="en-US" altLang="da-DK" sz="1800" smtClean="0"/>
              <a:t/>
            </a:r>
            <a:br>
              <a:rPr lang="en-US" altLang="da-DK" sz="1800" smtClean="0"/>
            </a:br>
            <a:r>
              <a:rPr lang="en-US" altLang="da-DK" sz="1800" smtClean="0"/>
              <a:t>  </a:t>
            </a:r>
            <a:r>
              <a:rPr lang="da-DK" altLang="da-DK" sz="1800" u="sng" smtClean="0">
                <a:hlinkClick r:id="rId3"/>
              </a:rPr>
              <a:t>guest-coordinator@natocharitybazaar.org</a:t>
            </a:r>
            <a:r>
              <a:rPr lang="da-DK" altLang="da-DK" sz="1800" smtClean="0"/>
              <a:t> </a:t>
            </a:r>
            <a:endParaRPr lang="en-US" altLang="da-DK" smtClean="0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1828800" y="1700213"/>
            <a:ext cx="69913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5" t="25349" r="26202" b="6859"/>
          <a:stretch>
            <a:fillRect/>
          </a:stretch>
        </p:blipFill>
        <p:spPr bwMode="auto">
          <a:xfrm>
            <a:off x="133350" y="1712913"/>
            <a:ext cx="4583113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5" t="25349" r="26202" b="6859"/>
          <a:stretch>
            <a:fillRect/>
          </a:stretch>
        </p:blipFill>
        <p:spPr bwMode="auto">
          <a:xfrm>
            <a:off x="2424113" y="2597150"/>
            <a:ext cx="4537075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5" t="25349" r="26202" b="6859"/>
          <a:stretch>
            <a:fillRect/>
          </a:stretch>
        </p:blipFill>
        <p:spPr bwMode="auto">
          <a:xfrm>
            <a:off x="4579938" y="3284538"/>
            <a:ext cx="4557712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0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64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da-DK" smtClean="0"/>
              <a:t>Invitations &amp; Passes</a:t>
            </a:r>
            <a:br>
              <a:rPr lang="en-US" altLang="da-DK" smtClean="0"/>
            </a:br>
            <a:r>
              <a:rPr lang="en-US" altLang="en-US" sz="2000" smtClean="0"/>
              <a:t>Beckie Metelko</a:t>
            </a:r>
            <a:r>
              <a:rPr lang="en-US" altLang="da-DK" smtClean="0"/>
              <a:t/>
            </a:r>
            <a:br>
              <a:rPr lang="en-US" altLang="da-DK" smtClean="0"/>
            </a:br>
            <a:r>
              <a:rPr lang="en-US" altLang="da-DK" sz="1600" smtClean="0"/>
              <a:t>  </a:t>
            </a:r>
            <a:r>
              <a:rPr lang="da-DK" altLang="da-DK" sz="1600" u="sng" smtClean="0">
                <a:hlinkClick r:id="rId3"/>
              </a:rPr>
              <a:t>guest-coordinator@natocharitybazaar.org</a:t>
            </a:r>
            <a:endParaRPr lang="en-US" altLang="da-DK" sz="1600" smtClean="0"/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3581400" cy="190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da-DK" sz="2800" b="1" smtClean="0"/>
              <a:t>Visitor Lists</a:t>
            </a:r>
            <a:r>
              <a:rPr lang="en-GB" altLang="da-DK" sz="2100" b="1" smtClean="0"/>
              <a:t>  </a:t>
            </a:r>
            <a:endParaRPr lang="en-GB" altLang="da-DK" sz="1200" smtClean="0"/>
          </a:p>
          <a:p>
            <a:pPr lvl="1" eaLnBrk="1" hangingPunct="1">
              <a:lnSpc>
                <a:spcPct val="80000"/>
              </a:lnSpc>
            </a:pPr>
            <a:r>
              <a:rPr lang="en-GB" altLang="da-DK" sz="1800" smtClean="0"/>
              <a:t>VIP – due Nov 4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da-DK" sz="1800" smtClean="0"/>
              <a:t>Guest – due Oct 31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GB" altLang="da-DK" sz="1800" smtClean="0"/>
          </a:p>
          <a:p>
            <a:pPr eaLnBrk="1" hangingPunct="1">
              <a:lnSpc>
                <a:spcPct val="80000"/>
              </a:lnSpc>
            </a:pPr>
            <a:endParaRPr lang="en-GB" altLang="da-DK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da-DK" sz="1800" smtClean="0"/>
              <a:t/>
            </a:r>
            <a:br>
              <a:rPr lang="en-GB" altLang="da-DK" sz="1800" smtClean="0"/>
            </a:br>
            <a:endParaRPr lang="en-GB" altLang="da-DK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da-DK" sz="1400" smtClean="0"/>
              <a:t>	</a:t>
            </a:r>
            <a:endParaRPr lang="en-US" altLang="da-DK" sz="1400" smtClean="0"/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4545013" y="1828800"/>
            <a:ext cx="45989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da-DK" sz="2800" b="1">
                <a:cs typeface="Arial" panose="020B0604020202020204" pitchFamily="34" charset="0"/>
              </a:rPr>
              <a:t>Additional Passes</a:t>
            </a:r>
            <a:endParaRPr lang="en-GB" altLang="da-DK" sz="2800"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GB" altLang="da-DK" sz="1800">
                <a:cs typeface="Arial" panose="020B0604020202020204" pitchFamily="34" charset="0"/>
              </a:rPr>
              <a:t>Helpers – due Oct 31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da-DK" sz="1800">
                <a:cs typeface="Arial" panose="020B0604020202020204" pitchFamily="34" charset="0"/>
              </a:rPr>
              <a:t>Musicians – due Nov 4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da-DK" sz="1800">
                <a:cs typeface="Arial" panose="020B0604020202020204" pitchFamily="34" charset="0"/>
              </a:rPr>
              <a:t>Deliveries – due Nov 4</a:t>
            </a:r>
          </a:p>
          <a:p>
            <a:pPr lvl="1" eaLnBrk="1" hangingPunct="1">
              <a:lnSpc>
                <a:spcPct val="80000"/>
              </a:lnSpc>
            </a:pPr>
            <a:endParaRPr lang="en-GB" altLang="da-DK" sz="1600">
              <a:cs typeface="Arial" panose="020B0604020202020204" pitchFamily="34" charset="0"/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611188" y="3810000"/>
            <a:ext cx="7542212" cy="461665"/>
          </a:xfrm>
          <a:prstGeom prst="rect">
            <a:avLst/>
          </a:prstGeom>
          <a:solidFill>
            <a:srgbClr val="FFCC66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a-DK" sz="2400" dirty="0" smtClean="0">
                <a:cs typeface="Arial" panose="020B0604020202020204" pitchFamily="34" charset="0"/>
              </a:rPr>
              <a:t>Invitations distributed today &amp; </a:t>
            </a:r>
            <a:r>
              <a:rPr lang="en-US" altLang="da-DK" sz="2400" dirty="0">
                <a:cs typeface="Arial" panose="020B0604020202020204" pitchFamily="34" charset="0"/>
              </a:rPr>
              <a:t>at 6 Nov. Meeting.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0" y="579120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a-DK" sz="2400">
                <a:cs typeface="Arial" panose="020B0604020202020204" pitchFamily="34" charset="0"/>
              </a:rPr>
              <a:t>Lists are available online in Members Only area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da-DK" sz="24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9"/>
          <p:cNvSpPr>
            <a:spLocks noChangeArrowheads="1"/>
          </p:cNvSpPr>
          <p:nvPr/>
        </p:nvSpPr>
        <p:spPr bwMode="auto">
          <a:xfrm>
            <a:off x="1828800" y="5943600"/>
            <a:ext cx="52578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>
              <a:cs typeface="Arial" charset="0"/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1849438" y="188913"/>
            <a:ext cx="6938962" cy="1143000"/>
          </a:xfrm>
        </p:spPr>
        <p:txBody>
          <a:bodyPr/>
          <a:lstStyle/>
          <a:p>
            <a:pPr eaLnBrk="1" hangingPunct="1"/>
            <a:r>
              <a:rPr lang="en-US" altLang="da-DK" sz="3600" b="1" dirty="0" smtClean="0"/>
              <a:t>Invitations &amp; Lists</a:t>
            </a:r>
            <a:br>
              <a:rPr lang="en-US" altLang="da-DK" sz="3600" b="1" dirty="0" smtClean="0"/>
            </a:br>
            <a:r>
              <a:rPr lang="en-US" altLang="da-DK" sz="1800" dirty="0" smtClean="0"/>
              <a:t>Guest Coordinator - Beckie Metelko </a:t>
            </a:r>
            <a:endParaRPr lang="en-US" altLang="da-DK" dirty="0" smtClean="0"/>
          </a:p>
        </p:txBody>
      </p:sp>
      <p:sp>
        <p:nvSpPr>
          <p:cNvPr id="49157" name="Line 4"/>
          <p:cNvSpPr>
            <a:spLocks noChangeShapeType="1"/>
          </p:cNvSpPr>
          <p:nvPr/>
        </p:nvSpPr>
        <p:spPr bwMode="auto">
          <a:xfrm>
            <a:off x="1828800" y="1438275"/>
            <a:ext cx="6840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63688" y="1609368"/>
            <a:ext cx="69127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a-DK" b="1" dirty="0" smtClean="0"/>
              <a:t> Fill out forms completely</a:t>
            </a:r>
            <a:br>
              <a:rPr lang="da-DK" b="1" dirty="0" smtClean="0"/>
            </a:br>
            <a:endParaRPr lang="da-DK" b="1" dirty="0" smtClean="0"/>
          </a:p>
          <a:p>
            <a:pPr>
              <a:buFont typeface="Arial" pitchFamily="34" charset="0"/>
              <a:buChar char="•"/>
            </a:pPr>
            <a:r>
              <a:rPr lang="da-DK" b="1" dirty="0"/>
              <a:t> </a:t>
            </a:r>
            <a:r>
              <a:rPr lang="da-DK" b="1" dirty="0" smtClean="0"/>
              <a:t>Include drivers for VIP passes</a:t>
            </a:r>
            <a:br>
              <a:rPr lang="da-DK" b="1" dirty="0" smtClean="0"/>
            </a:br>
            <a:endParaRPr lang="da-DK" b="1" dirty="0" smtClean="0"/>
          </a:p>
          <a:p>
            <a:pPr>
              <a:buFont typeface="Arial" pitchFamily="34" charset="0"/>
              <a:buChar char="•"/>
            </a:pPr>
            <a:r>
              <a:rPr lang="da-DK" b="1" dirty="0"/>
              <a:t> </a:t>
            </a:r>
            <a:r>
              <a:rPr lang="da-DK" b="1" dirty="0" smtClean="0"/>
              <a:t>All persons 12 and above without Family</a:t>
            </a:r>
            <a:br>
              <a:rPr lang="da-DK" b="1" dirty="0" smtClean="0"/>
            </a:br>
            <a:r>
              <a:rPr lang="da-DK" b="1" dirty="0" smtClean="0"/>
              <a:t>  Card seeking </a:t>
            </a:r>
            <a:r>
              <a:rPr lang="da-DK" b="1" dirty="0" err="1" smtClean="0"/>
              <a:t>access</a:t>
            </a:r>
            <a:r>
              <a:rPr lang="da-DK" b="1" dirty="0" smtClean="0"/>
              <a:t> </a:t>
            </a:r>
            <a:r>
              <a:rPr lang="da-DK" b="1" dirty="0" smtClean="0">
                <a:solidFill>
                  <a:srgbClr val="C00000"/>
                </a:solidFill>
              </a:rPr>
              <a:t>MUST</a:t>
            </a:r>
            <a:r>
              <a:rPr lang="da-DK" b="1" dirty="0" smtClean="0"/>
              <a:t> have a </a:t>
            </a:r>
            <a:r>
              <a:rPr lang="da-DK" b="1" dirty="0" err="1"/>
              <a:t>p</a:t>
            </a:r>
            <a:r>
              <a:rPr lang="da-DK" b="1" dirty="0" err="1" smtClean="0"/>
              <a:t>ass</a:t>
            </a:r>
            <a:r>
              <a:rPr lang="da-DK" b="1" dirty="0" smtClean="0"/>
              <a:t/>
            </a:r>
            <a:br>
              <a:rPr lang="da-DK" b="1" dirty="0" smtClean="0"/>
            </a:br>
            <a:endParaRPr lang="da-DK" b="1" dirty="0" smtClean="0"/>
          </a:p>
          <a:p>
            <a:pPr>
              <a:buFont typeface="Arial" pitchFamily="34" charset="0"/>
              <a:buChar char="•"/>
            </a:pPr>
            <a:r>
              <a:rPr lang="da-DK" b="1" dirty="0"/>
              <a:t> </a:t>
            </a:r>
            <a:r>
              <a:rPr lang="da-DK" b="1" dirty="0" smtClean="0"/>
              <a:t>Please do </a:t>
            </a:r>
            <a:r>
              <a:rPr lang="da-DK" b="1" dirty="0" smtClean="0">
                <a:solidFill>
                  <a:srgbClr val="C00000"/>
                </a:solidFill>
              </a:rPr>
              <a:t>NOT</a:t>
            </a:r>
            <a:r>
              <a:rPr lang="da-DK" b="1" dirty="0" smtClean="0"/>
              <a:t> add rows to the forms –</a:t>
            </a:r>
            <a:br>
              <a:rPr lang="da-DK" b="1" dirty="0" smtClean="0"/>
            </a:br>
            <a:r>
              <a:rPr lang="da-DK" b="1" dirty="0" smtClean="0"/>
              <a:t>  start a new form</a:t>
            </a:r>
          </a:p>
          <a:p>
            <a:pPr>
              <a:buFont typeface="Arial" pitchFamily="34" charset="0"/>
              <a:buChar char="•"/>
            </a:pPr>
            <a:endParaRPr lang="da-DK" b="1" dirty="0"/>
          </a:p>
          <a:p>
            <a:pPr>
              <a:buFont typeface="Arial" pitchFamily="34" charset="0"/>
              <a:buChar char="•"/>
            </a:pPr>
            <a:r>
              <a:rPr lang="da-DK" b="1" dirty="0"/>
              <a:t> </a:t>
            </a:r>
            <a:r>
              <a:rPr lang="da-DK" b="1" dirty="0" smtClean="0"/>
              <a:t>Be ready to show a government-issued photo ID at the NATO gate</a:t>
            </a:r>
            <a:br>
              <a:rPr lang="da-DK" b="1" dirty="0" smtClean="0"/>
            </a:br>
            <a:endParaRPr lang="da-DK" b="1" dirty="0" smtClean="0"/>
          </a:p>
        </p:txBody>
      </p:sp>
    </p:spTree>
    <p:extLst>
      <p:ext uri="{BB962C8B-B14F-4D97-AF65-F5344CB8AC3E}">
        <p14:creationId xmlns:p14="http://schemas.microsoft.com/office/powerpoint/2010/main" val="260179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80"/>
      </a:dk1>
      <a:lt1>
        <a:srgbClr val="FFFFFF"/>
      </a:lt1>
      <a:dk2>
        <a:srgbClr val="00008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6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26926</TotalTime>
  <Words>1131</Words>
  <Application>Microsoft Office PowerPoint</Application>
  <PresentationFormat>On-screen Show (4:3)</PresentationFormat>
  <Paragraphs>332</Paragraphs>
  <Slides>54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Arial Unicode MS</vt:lpstr>
      <vt:lpstr>Microsoft YaHei</vt:lpstr>
      <vt:lpstr>ＭＳ Ｐゴシック</vt:lpstr>
      <vt:lpstr>AR DECODE</vt:lpstr>
      <vt:lpstr>Arial</vt:lpstr>
      <vt:lpstr>Calibri</vt:lpstr>
      <vt:lpstr>Century Schoolbook</vt:lpstr>
      <vt:lpstr>Comic Sans MS</vt:lpstr>
      <vt:lpstr>Corbel</vt:lpstr>
      <vt:lpstr>Forte</vt:lpstr>
      <vt:lpstr>Palatino Linotype</vt:lpstr>
      <vt:lpstr>Tahoma</vt:lpstr>
      <vt:lpstr>Times New Roman</vt:lpstr>
      <vt:lpstr>Wingdings</vt:lpstr>
      <vt:lpstr>Blank Presentation</vt:lpstr>
      <vt:lpstr>PowerPoint Presentation</vt:lpstr>
      <vt:lpstr>Agenda</vt:lpstr>
      <vt:lpstr>Welcome  Jimmie Bradshaw  - President president@natocharitybazaar.org</vt:lpstr>
      <vt:lpstr>Welcome to Members Jimmie Bradshaw - President</vt:lpstr>
      <vt:lpstr>Farewell to Members Jimmie Bradshaw - President</vt:lpstr>
      <vt:lpstr>VOTES Jimmie Bradshaw - President</vt:lpstr>
      <vt:lpstr>Invitations &amp; Lists Beckie Metelko   guest-coordinator@natocharitybazaar.org </vt:lpstr>
      <vt:lpstr>Invitations &amp; Passes Beckie Metelko   guest-coordinator@natocharitybazaar.org</vt:lpstr>
      <vt:lpstr>Invitations &amp; Lists Guest Coordinator - Beckie Metelko </vt:lpstr>
      <vt:lpstr>PowerPoint Presentation</vt:lpstr>
      <vt:lpstr>Invitations &amp; Passes Beckie Metelko   guest-coordinator@natocharitybazaar.org</vt:lpstr>
      <vt:lpstr>Change Jar Beckie Metelko – Vice-President &amp; Guest Access</vt:lpstr>
      <vt:lpstr>On facebook  Beckie Metelko- Administrator</vt:lpstr>
      <vt:lpstr>PowerPoint Presentation</vt:lpstr>
      <vt:lpstr>PowerPoint Presentation</vt:lpstr>
      <vt:lpstr>PowerPoint Presentation</vt:lpstr>
      <vt:lpstr>Web Site Access  </vt:lpstr>
      <vt:lpstr>Membership Database Trine Lauvsnes– Membership Coordinator membership@natocharitybazaar.org</vt:lpstr>
      <vt:lpstr>Membership Database Trine Lauvsnes– Membership Coordinator membership@natocharitybazaar.org</vt:lpstr>
      <vt:lpstr>Bazaar Update   Emily Michnay - Bazaar Coordinator</vt:lpstr>
      <vt:lpstr>PowerPoint Presentation</vt:lpstr>
      <vt:lpstr>PowerPoint Presentation</vt:lpstr>
      <vt:lpstr>PowerPoint Presentation</vt:lpstr>
      <vt:lpstr>PowerPoint Presentation</vt:lpstr>
      <vt:lpstr>General Bazaar Instructions Emily Michnay, Bazaar Coordinator emilymichnay@gmail.com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Thanking  NATO Staff</vt:lpstr>
      <vt:lpstr>Thanking  NATO Staff</vt:lpstr>
      <vt:lpstr>Bazaar After Sale</vt:lpstr>
      <vt:lpstr>Bazaar After Sale Schedule</vt:lpstr>
      <vt:lpstr>Entertainment 2014</vt:lpstr>
      <vt:lpstr>Coffee Break 15 min</vt:lpstr>
      <vt:lpstr>Sponsors &amp; Events  Dionysia Leolei, Sponsors &amp; Event Coordinator</vt:lpstr>
      <vt:lpstr>Sponsors &amp; Events  Dionysia Leolei, Sponsors &amp; Event Coordinator</vt:lpstr>
      <vt:lpstr>Sponsors &amp; Events  Dionysia Leolei, Sponsors &amp; Event Coordinator</vt:lpstr>
      <vt:lpstr>Tombola Carla Bucalossi Quatrini tombola@natocharitybazaar.org</vt:lpstr>
      <vt:lpstr>International Restaurant 2014 Christina Arvanitaki -  Restaurant Coordinator</vt:lpstr>
      <vt:lpstr>International Restaurant 2014 Christina Arvanitaki – Int. Restaurant Coordinator</vt:lpstr>
      <vt:lpstr>GARBAGE MANAGEMENT</vt:lpstr>
      <vt:lpstr>PowerPoint Presentation</vt:lpstr>
      <vt:lpstr>Thanking Teen Helpers</vt:lpstr>
      <vt:lpstr>Thanking Teen Helpers</vt:lpstr>
      <vt:lpstr>CHILDREN IN THE KITCHEN AREA</vt:lpstr>
      <vt:lpstr>PowerPoint Presentation</vt:lpstr>
      <vt:lpstr>Any other Business Jimmie Bradshaw - President</vt:lpstr>
      <vt:lpstr>Any other Business Jimmie Bradshaw - President</vt:lpstr>
      <vt:lpstr>Patrons &amp; Sponsors Coffee</vt:lpstr>
      <vt:lpstr>Closing Jimmie Bradshaw - President</vt:lpstr>
      <vt:lpstr>Sponsors &amp; Events  Dionysia Leolei, Sponsors &amp; Event Coordinator</vt:lpstr>
    </vt:vector>
  </TitlesOfParts>
  <Company>Robbin Warner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Robbin Warner</dc:creator>
  <cp:lastModifiedBy>Emily M</cp:lastModifiedBy>
  <cp:revision>382</cp:revision>
  <cp:lastPrinted>2014-10-20T19:09:29Z</cp:lastPrinted>
  <dcterms:created xsi:type="dcterms:W3CDTF">2010-04-28T08:04:43Z</dcterms:created>
  <dcterms:modified xsi:type="dcterms:W3CDTF">2014-10-21T16:12:42Z</dcterms:modified>
</cp:coreProperties>
</file>